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5"/>
  </p:notesMasterIdLst>
  <p:handoutMasterIdLst>
    <p:handoutMasterId r:id="rId16"/>
  </p:handoutMasterIdLst>
  <p:sldIdLst>
    <p:sldId id="331" r:id="rId2"/>
    <p:sldId id="334" r:id="rId3"/>
    <p:sldId id="333" r:id="rId4"/>
    <p:sldId id="338" r:id="rId5"/>
    <p:sldId id="336" r:id="rId6"/>
    <p:sldId id="335" r:id="rId7"/>
    <p:sldId id="342" r:id="rId8"/>
    <p:sldId id="337" r:id="rId9"/>
    <p:sldId id="340" r:id="rId10"/>
    <p:sldId id="343" r:id="rId11"/>
    <p:sldId id="344" r:id="rId12"/>
    <p:sldId id="339" r:id="rId13"/>
    <p:sldId id="341"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50021"/>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FD640-85E4-4996-B556-03831C83C4C9}" v="3" dt="2022-11-14T04:19:26.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autoAdjust="0"/>
    <p:restoredTop sz="91058" autoAdjust="0"/>
  </p:normalViewPr>
  <p:slideViewPr>
    <p:cSldViewPr snapToGrid="0">
      <p:cViewPr varScale="1">
        <p:scale>
          <a:sx n="100" d="100"/>
          <a:sy n="100" d="100"/>
        </p:scale>
        <p:origin x="1640"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09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D5E00B-DC48-4D15-92CB-752C42070C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51546A85-753C-4C66-A8AC-D04915CFD92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3716472-6A65-44A8-AB0A-670AD4686753}" type="datetimeFigureOut">
              <a:rPr lang="en-US" altLang="zh-CN"/>
              <a:pPr/>
              <a:t>4/14/23</a:t>
            </a:fld>
            <a:endParaRPr lang="en-US" altLang="zh-CN"/>
          </a:p>
        </p:txBody>
      </p:sp>
      <p:sp>
        <p:nvSpPr>
          <p:cNvPr id="4" name="Footer Placeholder 3">
            <a:extLst>
              <a:ext uri="{FF2B5EF4-FFF2-40B4-BE49-F238E27FC236}">
                <a16:creationId xmlns:a16="http://schemas.microsoft.com/office/drawing/2014/main" id="{3AEA0A7C-818F-4CDC-AD02-6D4F2233DB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D0C26F19-AFCB-45D6-8934-965A335B7A56}"/>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AA3D6705-E393-4243-AF5C-F3BBACD33126}"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66EEFF-2419-42B2-B81D-4C72E53B614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F70090D6-BA70-4D6B-ADD2-5D693B53198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E1E86B5-5209-4DE4-A621-4BE377AE857B}" type="datetimeFigureOut">
              <a:rPr lang="en-US" altLang="zh-CN"/>
              <a:pPr/>
              <a:t>4/14/23</a:t>
            </a:fld>
            <a:endParaRPr lang="en-US" altLang="zh-CN"/>
          </a:p>
        </p:txBody>
      </p:sp>
      <p:sp>
        <p:nvSpPr>
          <p:cNvPr id="4" name="Slide Image Placeholder 3">
            <a:extLst>
              <a:ext uri="{FF2B5EF4-FFF2-40B4-BE49-F238E27FC236}">
                <a16:creationId xmlns:a16="http://schemas.microsoft.com/office/drawing/2014/main" id="{99E8CED3-F3FD-4C12-A1B6-B1F34E895A7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C942DC1-9840-4137-81AE-E92B13C7280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C844648-80A7-46F4-8DFA-D3D443393AF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E2A8035B-E52F-477D-B54D-F9D7F8598DD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EF5EF62-15E6-4BFC-85DB-86B0369896E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b="1" i="0" kern="1200" dirty="0">
                <a:solidFill>
                  <a:schemeClr val="tx1"/>
                </a:solidFill>
                <a:effectLst/>
                <a:latin typeface="+mn-lt"/>
                <a:ea typeface="+mn-ea"/>
                <a:cs typeface="+mn-cs"/>
              </a:rPr>
              <a:t>Hi</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everyone. </a:t>
            </a:r>
            <a:r>
              <a:rPr lang="en-CA" altLang="zh-CN" sz="1200" b="1" i="0" kern="1200" dirty="0">
                <a:solidFill>
                  <a:schemeClr val="tx1"/>
                </a:solidFill>
                <a:effectLst/>
                <a:latin typeface="+mn-lt"/>
                <a:ea typeface="+mn-ea"/>
                <a:cs typeface="+mn-cs"/>
              </a:rPr>
              <a:t>We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are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group</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18.</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the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name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of</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our</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project</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is</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AI</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summary</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for</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video</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content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10</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dirty="0">
                <a:solidFill>
                  <a:schemeClr val="tx1"/>
                </a:solidFill>
              </a:rPr>
              <a:t>Example …</a:t>
            </a:r>
          </a:p>
          <a:p>
            <a:pPr eaLnBrk="1" hangingPunct="1">
              <a:spcBef>
                <a:spcPct val="0"/>
              </a:spcBef>
            </a:pPr>
            <a:endParaRPr lang="en-GB" altLang="zh-TW" dirty="0"/>
          </a:p>
        </p:txBody>
      </p:sp>
    </p:spTree>
    <p:extLst>
      <p:ext uri="{BB962C8B-B14F-4D97-AF65-F5344CB8AC3E}">
        <p14:creationId xmlns:p14="http://schemas.microsoft.com/office/powerpoint/2010/main" val="336700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11</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zh-TW" dirty="0"/>
          </a:p>
        </p:txBody>
      </p:sp>
    </p:spTree>
    <p:extLst>
      <p:ext uri="{BB962C8B-B14F-4D97-AF65-F5344CB8AC3E}">
        <p14:creationId xmlns:p14="http://schemas.microsoft.com/office/powerpoint/2010/main" val="109636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12</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zh-TW" dirty="0"/>
              <a:t>Finally, I would like to show how the project works.</a:t>
            </a:r>
          </a:p>
          <a:p>
            <a:pPr eaLnBrk="1" hangingPunct="1">
              <a:spcBef>
                <a:spcPct val="0"/>
              </a:spcBef>
            </a:pPr>
            <a:endParaRPr lang="en-GB" altLang="zh-TW" dirty="0"/>
          </a:p>
          <a:p>
            <a:pPr eaLnBrk="1" hangingPunct="1">
              <a:spcBef>
                <a:spcPct val="0"/>
              </a:spcBef>
            </a:pPr>
            <a:r>
              <a:rPr lang="en-GB" altLang="zh-TW" dirty="0"/>
              <a:t>(Show how to start the whole project. Show one example, change the settings, show again)</a:t>
            </a:r>
          </a:p>
        </p:txBody>
      </p:sp>
    </p:spTree>
    <p:extLst>
      <p:ext uri="{BB962C8B-B14F-4D97-AF65-F5344CB8AC3E}">
        <p14:creationId xmlns:p14="http://schemas.microsoft.com/office/powerpoint/2010/main" val="86463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 would like to introduce our project from this five parts. Introduction, system architecture, implementation, demonstration and novelty.</a:t>
            </a:r>
          </a:p>
          <a:p>
            <a:pPr marL="0" marR="0" lvl="0" indent="0" algn="l" defTabSz="457200" rtl="0" eaLnBrk="0" fontAlgn="base" latinLnBrk="0" hangingPunct="0">
              <a:lnSpc>
                <a:spcPct val="100000"/>
              </a:lnSpc>
              <a:spcBef>
                <a:spcPct val="30000"/>
              </a:spcBef>
              <a:spcAft>
                <a:spcPct val="0"/>
              </a:spcAft>
              <a:buClrTx/>
              <a:buSzTx/>
              <a:buFontTx/>
              <a:buNone/>
              <a:tabLst/>
              <a:defRPr/>
            </a:pPr>
            <a:r>
              <a:rPr kumimoji="1" lang="en-CA" altLang="zh-CN" dirty="0"/>
              <a:t>First I will give an introduction to the </a:t>
            </a:r>
            <a:r>
              <a:rPr lang="en-CA" altLang="zh-CN" sz="1200" kern="1200" dirty="0">
                <a:solidFill>
                  <a:schemeClr val="tx1"/>
                </a:solidFill>
                <a:effectLst/>
                <a:latin typeface="+mn-lt"/>
                <a:ea typeface="+mn-ea"/>
                <a:cs typeface="+mn-cs"/>
              </a:rPr>
              <a:t>application scenario and background </a:t>
            </a:r>
            <a:r>
              <a:rPr kumimoji="1" lang="en-CA" altLang="zh-CN" dirty="0"/>
              <a:t>of our project.</a:t>
            </a:r>
            <a:endParaRPr kumimoji="1" lang="zh-CN" altLang="en-US" dirty="0"/>
          </a:p>
        </p:txBody>
      </p:sp>
      <p:sp>
        <p:nvSpPr>
          <p:cNvPr id="4" name="灯片编号占位符 3"/>
          <p:cNvSpPr>
            <a:spLocks noGrp="1"/>
          </p:cNvSpPr>
          <p:nvPr>
            <p:ph type="sldNum" sz="quarter" idx="5"/>
          </p:nvPr>
        </p:nvSpPr>
        <p:spPr/>
        <p:txBody>
          <a:bodyPr/>
          <a:lstStyle/>
          <a:p>
            <a:fld id="{4EF5EF62-15E6-4BFC-85DB-86B0369896E5}" type="slidenum">
              <a:rPr lang="en-US" altLang="zh-CN" smtClean="0"/>
              <a:pPr/>
              <a:t>2</a:t>
            </a:fld>
            <a:endParaRPr lang="en-US" altLang="zh-CN"/>
          </a:p>
        </p:txBody>
      </p:sp>
    </p:spTree>
    <p:extLst>
      <p:ext uri="{BB962C8B-B14F-4D97-AF65-F5344CB8AC3E}">
        <p14:creationId xmlns:p14="http://schemas.microsoft.com/office/powerpoint/2010/main" val="84149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3</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sz="1200" b="0" i="0" kern="1200" dirty="0">
                <a:solidFill>
                  <a:schemeClr val="tx1"/>
                </a:solidFill>
                <a:effectLst/>
                <a:latin typeface="+mn-lt"/>
                <a:ea typeface="+mn-ea"/>
                <a:cs typeface="+mn-cs"/>
              </a:rPr>
              <a:t>Do you have such experiences? You see a video that you are interested in, due to time constraints, you don't want to start from scratch, but you really want to know what it is about. You have to watch a lengthy online course records to get the key points. Or you saw an eye-catching video, but you are worried that it is a clickbait</a:t>
            </a:r>
          </a:p>
          <a:p>
            <a:pPr eaLnBrk="1" hangingPunct="1">
              <a:spcBef>
                <a:spcPct val="0"/>
              </a:spcBef>
            </a:pPr>
            <a:r>
              <a:rPr lang="en-CA" altLang="zh-CN" sz="1200" b="0" i="0" kern="1200" dirty="0">
                <a:solidFill>
                  <a:schemeClr val="tx1"/>
                </a:solidFill>
                <a:effectLst/>
                <a:latin typeface="+mn-lt"/>
                <a:ea typeface="+mn-ea"/>
                <a:cs typeface="+mn-cs"/>
              </a:rPr>
              <a:t>If you have such experiences.  Our project may help you. </a:t>
            </a:r>
          </a:p>
          <a:p>
            <a:pPr eaLnBrk="1" hangingPunct="1">
              <a:spcBef>
                <a:spcPct val="0"/>
              </a:spcBef>
            </a:pPr>
            <a:endParaRPr lang="en-CA" altLang="zh-CN" sz="1200" b="0" i="0" kern="1200" dirty="0">
              <a:solidFill>
                <a:schemeClr val="tx1"/>
              </a:solidFill>
              <a:effectLst/>
              <a:latin typeface="+mn-lt"/>
              <a:ea typeface="+mn-ea"/>
              <a:cs typeface="+mn-cs"/>
            </a:endParaRPr>
          </a:p>
          <a:p>
            <a:pPr eaLnBrk="1" hangingPunct="1">
              <a:spcBef>
                <a:spcPct val="0"/>
              </a:spcBef>
            </a:pPr>
            <a:r>
              <a:rPr lang="en-CA" altLang="zh-CN" sz="1200" b="0" i="0" kern="1200" dirty="0">
                <a:solidFill>
                  <a:schemeClr val="tx1"/>
                </a:solidFill>
                <a:effectLst/>
                <a:latin typeface="+mn-lt"/>
                <a:ea typeface="+mn-ea"/>
                <a:cs typeface="+mn-cs"/>
              </a:rPr>
              <a:t>For individual Clickbait</a:t>
            </a:r>
            <a:r>
              <a:rPr lang="zh-CN" altLang="en-US" sz="1200" b="0" i="0" kern="1200" dirty="0">
                <a:solidFill>
                  <a:schemeClr val="tx1"/>
                </a:solidFill>
                <a:effectLst/>
                <a:latin typeface="+mn-lt"/>
                <a:ea typeface="+mn-ea"/>
                <a:cs typeface="+mn-cs"/>
              </a:rPr>
              <a:t> 标题党     </a:t>
            </a:r>
            <a:r>
              <a:rPr lang="en-US" altLang="zh-CN" sz="1200" b="0" i="0" kern="1200" dirty="0">
                <a:solidFill>
                  <a:schemeClr val="tx1"/>
                </a:solidFill>
                <a:effectLst/>
                <a:latin typeface="+mn-lt"/>
                <a:ea typeface="+mn-ea"/>
                <a:cs typeface="+mn-cs"/>
              </a:rPr>
              <a:t>long video   meeting content    save time</a:t>
            </a:r>
          </a:p>
          <a:p>
            <a:pPr eaLnBrk="1" hangingPunct="1">
              <a:spcBef>
                <a:spcPct val="0"/>
              </a:spcBef>
            </a:pPr>
            <a:r>
              <a:rPr lang="en-US" altLang="zh-CN" sz="1200" b="0" i="0" kern="1200" dirty="0">
                <a:solidFill>
                  <a:schemeClr val="tx1"/>
                </a:solidFill>
                <a:effectLst/>
                <a:latin typeface="+mn-lt"/>
                <a:ea typeface="+mn-ea"/>
                <a:cs typeface="+mn-cs"/>
              </a:rPr>
              <a:t>For company, they also need to deal with “clickbait”. Punish</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these</a:t>
            </a:r>
            <a:r>
              <a:rPr lang="en-US" altLang="zh-CN"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videos</a:t>
            </a:r>
            <a:r>
              <a:rPr lang="en-US" altLang="zh-CN" sz="1200" b="0" i="0" kern="1200" dirty="0">
                <a:solidFill>
                  <a:schemeClr val="tx1"/>
                </a:solidFill>
                <a:effectLst/>
                <a:latin typeface="+mn-lt"/>
                <a:ea typeface="+mn-ea"/>
                <a:cs typeface="+mn-cs"/>
              </a:rPr>
              <a:t>. https://</a:t>
            </a:r>
            <a:r>
              <a:rPr lang="en-US" altLang="zh-CN" sz="1200" b="0" i="0" kern="1200" dirty="0" err="1">
                <a:solidFill>
                  <a:schemeClr val="tx1"/>
                </a:solidFill>
                <a:effectLst/>
                <a:latin typeface="+mn-lt"/>
                <a:ea typeface="+mn-ea"/>
                <a:cs typeface="+mn-cs"/>
              </a:rPr>
              <a:t>fanyi.baidu.com</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aldtype</a:t>
            </a:r>
            <a:r>
              <a:rPr lang="en-US" altLang="zh-CN" sz="1200" b="0" i="0" kern="1200" dirty="0">
                <a:solidFill>
                  <a:schemeClr val="tx1"/>
                </a:solidFill>
                <a:effectLst/>
                <a:latin typeface="+mn-lt"/>
                <a:ea typeface="+mn-ea"/>
                <a:cs typeface="+mn-cs"/>
              </a:rPr>
              <a:t>=16047#zh/</a:t>
            </a:r>
            <a:r>
              <a:rPr lang="en-US" altLang="zh-CN" sz="1200" b="0" i="0" kern="1200" dirty="0" err="1">
                <a:solidFill>
                  <a:schemeClr val="tx1"/>
                </a:solidFill>
                <a:effectLst/>
                <a:latin typeface="+mn-lt"/>
                <a:ea typeface="+mn-ea"/>
                <a:cs typeface="+mn-cs"/>
              </a:rPr>
              <a:t>en</a:t>
            </a:r>
            <a:r>
              <a:rPr lang="en-US" altLang="zh-CN" sz="1200" b="0" i="0" kern="1200" dirty="0">
                <a:solidFill>
                  <a:schemeClr val="tx1"/>
                </a:solidFill>
                <a:effectLst/>
                <a:latin typeface="+mn-lt"/>
                <a:ea typeface="+mn-ea"/>
                <a:cs typeface="+mn-cs"/>
              </a:rPr>
              <a:t>/%E6%A0%87%E9%A2%98%E5%85%9A</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b="0" i="0" kern="1200" dirty="0">
                <a:solidFill>
                  <a:schemeClr val="tx1"/>
                </a:solidFill>
                <a:effectLst/>
                <a:latin typeface="+mn-lt"/>
                <a:ea typeface="+mn-ea"/>
                <a:cs typeface="+mn-cs"/>
              </a:rPr>
              <a:t>Based on </a:t>
            </a:r>
            <a:r>
              <a:rPr lang="en-CA" altLang="zh-CN" sz="1200" kern="1200" dirty="0">
                <a:solidFill>
                  <a:schemeClr val="tx1"/>
                </a:solidFill>
                <a:effectLst/>
                <a:latin typeface="+mn-lt"/>
                <a:ea typeface="+mn-ea"/>
                <a:cs typeface="+mn-cs"/>
              </a:rPr>
              <a:t>document summarization </a:t>
            </a:r>
            <a:endParaRPr lang="en-CA" altLang="zh-CN" dirty="0"/>
          </a:p>
          <a:p>
            <a:pPr eaLnBrk="1" hangingPunct="1">
              <a:spcBef>
                <a:spcPct val="0"/>
              </a:spcBef>
            </a:pPr>
            <a:r>
              <a:rPr lang="en-GB" altLang="zh-TW" dirty="0"/>
              <a:t>Existing methods for document summarization</a:t>
            </a:r>
          </a:p>
          <a:p>
            <a:pPr eaLnBrk="1" hangingPunct="1">
              <a:spcBef>
                <a:spcPct val="0"/>
              </a:spcBef>
            </a:pPr>
            <a:endParaRPr lang="en-GB" altLang="zh-TW" dirty="0"/>
          </a:p>
          <a:p>
            <a:pPr eaLnBrk="1" hangingPunct="1">
              <a:spcBef>
                <a:spcPct val="0"/>
              </a:spcBef>
            </a:pPr>
            <a:r>
              <a:rPr lang="en-GB" altLang="zh-TW" dirty="0"/>
              <a:t>https://www.i3zh.com/22765.html </a:t>
            </a:r>
          </a:p>
        </p:txBody>
      </p:sp>
    </p:spTree>
    <p:extLst>
      <p:ext uri="{BB962C8B-B14F-4D97-AF65-F5344CB8AC3E}">
        <p14:creationId xmlns:p14="http://schemas.microsoft.com/office/powerpoint/2010/main" val="211676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4</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sz="1200" b="0" i="0" kern="1200" dirty="0">
                <a:solidFill>
                  <a:schemeClr val="tx1"/>
                </a:solidFill>
                <a:effectLst/>
                <a:latin typeface="+mn-lt"/>
                <a:ea typeface="+mn-ea"/>
                <a:cs typeface="+mn-cs"/>
              </a:rPr>
              <a:t>Our project is a tool that use AI to generate summary for video content.</a:t>
            </a:r>
          </a:p>
          <a:p>
            <a:pPr eaLnBrk="1" hangingPunct="1">
              <a:spcBef>
                <a:spcPct val="0"/>
              </a:spcBef>
            </a:pPr>
            <a:r>
              <a:rPr lang="en-CA" altLang="zh-CN" sz="1200" b="0" i="0" kern="1200" dirty="0">
                <a:solidFill>
                  <a:schemeClr val="tx1"/>
                </a:solidFill>
                <a:effectLst/>
                <a:latin typeface="+mn-lt"/>
                <a:ea typeface="+mn-ea"/>
                <a:cs typeface="+mn-cs"/>
              </a:rPr>
              <a:t>Generally, given a </a:t>
            </a:r>
            <a:r>
              <a:rPr lang="en-CA" altLang="zh-CN" sz="1200" b="0" i="0" kern="1200" dirty="0" err="1">
                <a:solidFill>
                  <a:schemeClr val="tx1"/>
                </a:solidFill>
                <a:effectLst/>
                <a:latin typeface="+mn-lt"/>
                <a:ea typeface="+mn-ea"/>
                <a:cs typeface="+mn-cs"/>
              </a:rPr>
              <a:t>bilibili</a:t>
            </a:r>
            <a:r>
              <a:rPr lang="en-CA" altLang="zh-CN" sz="1200" b="0" i="0" kern="1200" dirty="0">
                <a:solidFill>
                  <a:schemeClr val="tx1"/>
                </a:solidFill>
                <a:effectLst/>
                <a:latin typeface="+mn-lt"/>
                <a:ea typeface="+mn-ea"/>
                <a:cs typeface="+mn-cs"/>
              </a:rPr>
              <a:t> video link, it can fetches title</a:t>
            </a:r>
            <a:r>
              <a:rPr lang="zh-CN" altLang="en-US" sz="1200" b="0" i="0" kern="1200" dirty="0">
                <a:solidFill>
                  <a:schemeClr val="tx1"/>
                </a:solidFill>
                <a:effectLst/>
                <a:latin typeface="+mn-lt"/>
                <a:ea typeface="+mn-ea"/>
                <a:cs typeface="+mn-cs"/>
              </a:rPr>
              <a:t>，</a:t>
            </a:r>
            <a:r>
              <a:rPr lang="en-CA" altLang="zh-CN" sz="1200" b="0" i="0" kern="1200" dirty="0">
                <a:solidFill>
                  <a:schemeClr val="tx1"/>
                </a:solidFill>
                <a:effectLst/>
                <a:latin typeface="+mn-lt"/>
                <a:ea typeface="+mn-ea"/>
                <a:cs typeface="+mn-cs"/>
              </a:rPr>
              <a:t>bullet 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so on about the video, sends it to a GPT and get summary. Then streams the summary to the user.</a:t>
            </a:r>
          </a:p>
          <a:p>
            <a:pPr eaLnBrk="1" hangingPunct="1">
              <a:spcBef>
                <a:spcPct val="0"/>
              </a:spcBef>
            </a:pPr>
            <a:endParaRPr lang="en-CA" altLang="zh-CN" sz="1200" b="0" i="0" kern="1200" dirty="0">
              <a:solidFill>
                <a:schemeClr val="tx1"/>
              </a:solidFill>
              <a:effectLst/>
              <a:latin typeface="+mn-lt"/>
              <a:ea typeface="+mn-ea"/>
              <a:cs typeface="+mn-cs"/>
            </a:endParaRPr>
          </a:p>
          <a:p>
            <a:pPr eaLnBrk="1" hangingPunct="1">
              <a:spcBef>
                <a:spcPct val="0"/>
              </a:spcBef>
            </a:pPr>
            <a:r>
              <a:rPr lang="en-CA" altLang="zh-CN" sz="1200" b="0" i="0" kern="1200" dirty="0">
                <a:solidFill>
                  <a:schemeClr val="tx1"/>
                </a:solidFill>
                <a:effectLst/>
                <a:latin typeface="+mn-lt"/>
                <a:ea typeface="+mn-ea"/>
                <a:cs typeface="+mn-cs"/>
              </a:rPr>
              <a:t>This project can help individuals save time and energy</a:t>
            </a:r>
          </a:p>
          <a:p>
            <a:pPr eaLnBrk="1" hangingPunct="1">
              <a:spcBef>
                <a:spcPct val="0"/>
              </a:spcBef>
            </a:pPr>
            <a:r>
              <a:rPr lang="en-CA" altLang="zh-CN" sz="1200" b="0" i="0" kern="1200" dirty="0">
                <a:solidFill>
                  <a:schemeClr val="tx1"/>
                </a:solidFill>
                <a:effectLst/>
                <a:latin typeface="+mn-lt"/>
                <a:ea typeface="+mn-ea"/>
                <a:cs typeface="+mn-cs"/>
              </a:rPr>
              <a:t>Also, it is a potential way for companies to deal with clickbait issue.</a:t>
            </a:r>
          </a:p>
        </p:txBody>
      </p:sp>
    </p:spTree>
    <p:extLst>
      <p:ext uri="{BB962C8B-B14F-4D97-AF65-F5344CB8AC3E}">
        <p14:creationId xmlns:p14="http://schemas.microsoft.com/office/powerpoint/2010/main" val="58109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5</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kern="1200" dirty="0">
                <a:solidFill>
                  <a:schemeClr val="tx1"/>
                </a:solidFill>
                <a:effectLst/>
                <a:latin typeface="+mn-lt"/>
                <a:ea typeface="+mn-ea"/>
                <a:cs typeface="+mn-cs"/>
              </a:rPr>
              <a:t>Our project is a specific application scenario of document summarization task in NLP field.</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kern="1200" dirty="0">
                <a:solidFill>
                  <a:schemeClr val="tx1"/>
                </a:solidFill>
                <a:effectLst/>
                <a:latin typeface="+mn-lt"/>
                <a:ea typeface="+mn-ea"/>
                <a:cs typeface="+mn-cs"/>
              </a:rPr>
              <a:t>Document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summarization</a:t>
            </a:r>
            <a:r>
              <a:rPr lang="zh-CN" altLang="en-US"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can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be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roughly</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divided</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into</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extractive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and</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abstractive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Where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extractive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means</a:t>
            </a:r>
            <a:r>
              <a:rPr lang="en-US" altLang="zh-CN" sz="1200" kern="1200" dirty="0">
                <a:solidFill>
                  <a:schemeClr val="tx1"/>
                </a:solidFill>
                <a:effectLst/>
                <a:latin typeface="+mn-lt"/>
                <a:ea typeface="+mn-ea"/>
                <a:cs typeface="+mn-cs"/>
              </a:rPr>
              <a:t> identifying subset sentences and using them verbatim as summary. Abstractive summarization generates entirely new text that conveys important information from the input text.</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CN" sz="1200" kern="1200" dirty="0">
                <a:solidFill>
                  <a:schemeClr val="tx1"/>
                </a:solidFill>
                <a:effectLst/>
                <a:latin typeface="+mn-lt"/>
                <a:ea typeface="+mn-ea"/>
                <a:cs typeface="+mn-cs"/>
              </a:rPr>
              <a:t>We chose to use </a:t>
            </a:r>
            <a:r>
              <a:rPr lang="en-US" altLang="zh-CN" sz="1200" kern="1200" dirty="0" err="1">
                <a:solidFill>
                  <a:schemeClr val="tx1"/>
                </a:solidFill>
                <a:effectLst/>
                <a:latin typeface="+mn-lt"/>
                <a:ea typeface="+mn-ea"/>
                <a:cs typeface="+mn-cs"/>
              </a:rPr>
              <a:t>th</a:t>
            </a:r>
            <a:r>
              <a:rPr lang="en-CA" altLang="zh-CN" sz="1200" kern="1200" dirty="0">
                <a:solidFill>
                  <a:schemeClr val="tx1"/>
                </a:solidFill>
                <a:effectLst/>
                <a:latin typeface="+mn-lt"/>
                <a:ea typeface="+mn-ea"/>
                <a:cs typeface="+mn-cs"/>
              </a:rPr>
              <a:t>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second way </a:t>
            </a:r>
            <a:r>
              <a:rPr lang="en-US" altLang="zh-CN" sz="1200" kern="1200" dirty="0">
                <a:solidFill>
                  <a:schemeClr val="tx1"/>
                </a:solidFill>
                <a:effectLst/>
                <a:latin typeface="+mn-lt"/>
                <a:ea typeface="+mn-ea"/>
                <a:cs typeface="+mn-cs"/>
              </a:rPr>
              <a:t>because </a:t>
            </a:r>
            <a:r>
              <a:rPr lang="en-US" altLang="zh-CN" sz="1200" dirty="0">
                <a:solidFill>
                  <a:schemeClr val="tx1"/>
                </a:solidFill>
              </a:rPr>
              <a:t>the texts collected</a:t>
            </a:r>
            <a:r>
              <a:rPr lang="zh-CN" altLang="en-US" sz="1200" dirty="0">
                <a:solidFill>
                  <a:schemeClr val="tx1"/>
                </a:solidFill>
              </a:rPr>
              <a:t> </a:t>
            </a:r>
            <a:r>
              <a:rPr lang="en-US" altLang="zh-CN" sz="1200" dirty="0">
                <a:solidFill>
                  <a:schemeClr val="tx1"/>
                </a:solidFill>
              </a:rPr>
              <a:t>from video are</a:t>
            </a:r>
            <a:r>
              <a:rPr lang="zh-CN" altLang="en-US" sz="1200" dirty="0">
                <a:solidFill>
                  <a:schemeClr val="tx1"/>
                </a:solidFill>
              </a:rPr>
              <a:t> </a:t>
            </a:r>
            <a:r>
              <a:rPr lang="en-CA" altLang="zh-CN" sz="1200" dirty="0">
                <a:solidFill>
                  <a:schemeClr val="tx1"/>
                </a:solidFill>
              </a:rPr>
              <a:t>often not complete</a:t>
            </a:r>
            <a:r>
              <a:rPr lang="zh-CN" altLang="en-US" sz="1200" dirty="0">
                <a:solidFill>
                  <a:schemeClr val="tx1"/>
                </a:solidFill>
              </a:rPr>
              <a:t> </a:t>
            </a:r>
            <a:r>
              <a:rPr lang="en-US" altLang="zh-CN" sz="1200" dirty="0">
                <a:solidFill>
                  <a:schemeClr val="tx1"/>
                </a:solidFill>
              </a:rPr>
              <a:t>sentences,</a:t>
            </a:r>
            <a:endParaRPr lang="en-US" altLang="zh-TW" sz="1200" dirty="0">
              <a:solidFill>
                <a:schemeClr val="tx1"/>
              </a:solidFill>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mn-lt"/>
                <a:ea typeface="+mn-ea"/>
                <a:cs typeface="+mn-cs"/>
              </a:rPr>
              <a:t>abstractive summarization can generate summary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high readability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based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incomplete sentences. And recently, some</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large pre-trained Language models have achieved remarkable performance in this field.</a:t>
            </a:r>
            <a:endParaRPr lang="en-CA" altLang="zh-CN" dirty="0"/>
          </a:p>
        </p:txBody>
      </p:sp>
    </p:spTree>
    <p:extLst>
      <p:ext uri="{BB962C8B-B14F-4D97-AF65-F5344CB8AC3E}">
        <p14:creationId xmlns:p14="http://schemas.microsoft.com/office/powerpoint/2010/main" val="295063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6</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Second</a:t>
            </a:r>
            <a:r>
              <a:rPr lang="en-US" altLang="zh-CN" dirty="0">
                <a:latin typeface="Arial" panose="020B0604020202020204" pitchFamily="34" charset="0"/>
                <a:cs typeface="Arial" panose="020B0604020202020204" pitchFamily="34" charset="0"/>
              </a:rPr>
              <a:t>, I</a:t>
            </a:r>
            <a:r>
              <a:rPr lang="en-CA" altLang="zh-CN"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d like </a:t>
            </a:r>
            <a:r>
              <a:rPr lang="en-US" altLang="zh-CN" dirty="0"/>
              <a:t>to show the architecture of our project. </a:t>
            </a:r>
            <a:r>
              <a:rPr lang="en-CA" altLang="zh-CN" dirty="0"/>
              <a:t>Our</a:t>
            </a:r>
            <a:r>
              <a:rPr lang="en-US" altLang="zh-CN" dirty="0"/>
              <a:t> </a:t>
            </a:r>
            <a:r>
              <a:rPr lang="en-CA" altLang="zh-CN" dirty="0"/>
              <a:t>project</a:t>
            </a:r>
            <a:r>
              <a:rPr lang="en-US" altLang="zh-CN" dirty="0"/>
              <a:t> </a:t>
            </a:r>
            <a:r>
              <a:rPr lang="en-CA" altLang="zh-CN" dirty="0"/>
              <a:t>can</a:t>
            </a:r>
            <a:r>
              <a:rPr lang="en-US" altLang="zh-CN" dirty="0"/>
              <a:t> </a:t>
            </a:r>
            <a:r>
              <a:rPr lang="en-CA" altLang="zh-CN" dirty="0"/>
              <a:t>be</a:t>
            </a:r>
            <a:r>
              <a:rPr lang="en-US" altLang="zh-CN" dirty="0"/>
              <a:t> </a:t>
            </a:r>
            <a:r>
              <a:rPr lang="en-CA" altLang="zh-CN" dirty="0"/>
              <a:t>divided into two parts, the frontend and backend. </a:t>
            </a:r>
          </a:p>
          <a:p>
            <a:pPr eaLnBrk="1" hangingPunct="1">
              <a:spcBef>
                <a:spcPct val="0"/>
              </a:spcBef>
            </a:pPr>
            <a:r>
              <a:rPr lang="en-CA" altLang="zh-CN" dirty="0"/>
              <a:t>Frontend is in charge of user interaction and results display. Backend parses the query from frontend, generates the results to return to frontend, and can update the model.</a:t>
            </a:r>
          </a:p>
          <a:p>
            <a:pPr eaLnBrk="1" hangingPunct="1">
              <a:spcBef>
                <a:spcPct val="0"/>
              </a:spcBef>
            </a:pPr>
            <a:endParaRPr lang="en-US" altLang="zh-CN" dirty="0"/>
          </a:p>
        </p:txBody>
      </p:sp>
    </p:spTree>
    <p:extLst>
      <p:ext uri="{BB962C8B-B14F-4D97-AF65-F5344CB8AC3E}">
        <p14:creationId xmlns:p14="http://schemas.microsoft.com/office/powerpoint/2010/main" val="372044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7</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dirty="0"/>
              <a:t>This is the workflow of the system. For users, they provide the source of the video and click the “summarize” button, then the browser post the source and corresponding user settings, like the length of the summary, to server side. The server will crawl the content from the source, including title, subtitle, description, comments and bullet screen. Next, the server generate a prompt based on the content and send to GPT3.5? using </a:t>
            </a:r>
            <a:r>
              <a:rPr lang="en-CA" altLang="zh-CN" dirty="0" err="1"/>
              <a:t>OpenAI</a:t>
            </a:r>
            <a:r>
              <a:rPr lang="en-CA" altLang="zh-CN" dirty="0"/>
              <a:t> API to get the summary. The summary will be sent back to users.</a:t>
            </a:r>
          </a:p>
          <a:p>
            <a:pPr eaLnBrk="1" hangingPunct="1">
              <a:spcBef>
                <a:spcPct val="0"/>
              </a:spcBef>
            </a:pPr>
            <a:endParaRPr lang="en-CA" altLang="zh-CN" dirty="0"/>
          </a:p>
          <a:p>
            <a:pPr eaLnBrk="1" hangingPunct="1">
              <a:spcBef>
                <a:spcPct val="0"/>
              </a:spcBef>
            </a:pPr>
            <a:r>
              <a:rPr lang="en-CA" altLang="zh-CN" dirty="0"/>
              <a:t>In server side, before the deployment of the project, we also prompt-tuning the original GPT3 model to improve the performance of the model. Update of the model is available.</a:t>
            </a:r>
          </a:p>
          <a:p>
            <a:pPr eaLnBrk="1" hangingPunct="1">
              <a:spcBef>
                <a:spcPct val="0"/>
              </a:spcBef>
            </a:pPr>
            <a:endParaRPr lang="en-GB" altLang="zh-TW" dirty="0"/>
          </a:p>
        </p:txBody>
      </p:sp>
    </p:spTree>
    <p:extLst>
      <p:ext uri="{BB962C8B-B14F-4D97-AF65-F5344CB8AC3E}">
        <p14:creationId xmlns:p14="http://schemas.microsoft.com/office/powerpoint/2010/main" val="29264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8</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TW" dirty="0"/>
              <a:t>To Implement this system, we use chatGPT3.5 </a:t>
            </a:r>
            <a:r>
              <a:rPr lang="en-CA" altLang="zh-TW" dirty="0" err="1"/>
              <a:t>api</a:t>
            </a:r>
            <a:endParaRPr lang="en-CA" altLang="zh-TW" dirty="0"/>
          </a:p>
          <a:p>
            <a:pPr eaLnBrk="1" hangingPunct="1">
              <a:spcBef>
                <a:spcPct val="0"/>
              </a:spcBef>
            </a:pPr>
            <a:r>
              <a:rPr lang="en-CA" altLang="zh-TW" dirty="0"/>
              <a:t>We use </a:t>
            </a:r>
            <a:r>
              <a:rPr lang="en-CA" altLang="zh-TW" dirty="0" err="1"/>
              <a:t>vercel</a:t>
            </a:r>
            <a:r>
              <a:rPr lang="en-CA" altLang="zh-TW" dirty="0"/>
              <a:t> platform to deploy our project, </a:t>
            </a:r>
            <a:r>
              <a:rPr lang="en-CA" altLang="zh-TW" dirty="0" err="1"/>
              <a:t>redis</a:t>
            </a:r>
            <a:r>
              <a:rPr lang="en-CA" altLang="zh-TW" dirty="0"/>
              <a:t> for data cache.</a:t>
            </a:r>
          </a:p>
          <a:p>
            <a:pPr eaLnBrk="1" hangingPunct="1">
              <a:spcBef>
                <a:spcPct val="0"/>
              </a:spcBef>
            </a:pPr>
            <a:endParaRPr lang="en-CA" altLang="zh-TW" dirty="0"/>
          </a:p>
          <a:p>
            <a:pPr eaLnBrk="1" hangingPunct="1">
              <a:spcBef>
                <a:spcPct val="0"/>
              </a:spcBef>
            </a:pPr>
            <a:endParaRPr lang="en-CA" altLang="zh-TW" dirty="0"/>
          </a:p>
          <a:p>
            <a:pPr eaLnBrk="1" hangingPunct="1">
              <a:spcBef>
                <a:spcPct val="0"/>
              </a:spcBef>
            </a:pPr>
            <a:r>
              <a:rPr lang="zh-TW" altLang="en-GB" dirty="0"/>
              <a:t>每一部分</a:t>
            </a:r>
            <a:r>
              <a:rPr lang="zh-TW" altLang="en-US" dirty="0"/>
              <a:t>用到的工具及链接</a:t>
            </a:r>
            <a:endParaRPr lang="en-US" altLang="zh-TW" dirty="0"/>
          </a:p>
          <a:p>
            <a:pPr eaLnBrk="1" hangingPunct="1">
              <a:spcBef>
                <a:spcPct val="0"/>
              </a:spcBef>
            </a:pPr>
            <a:r>
              <a:rPr lang="en-US" altLang="zh-CN" sz="1200" b="0" i="0" kern="1200" dirty="0" err="1">
                <a:solidFill>
                  <a:schemeClr val="tx1"/>
                </a:solidFill>
                <a:effectLst/>
                <a:latin typeface="+mn-lt"/>
                <a:ea typeface="+mn-ea"/>
                <a:cs typeface="+mn-cs"/>
              </a:rPr>
              <a:t>Vercel</a:t>
            </a:r>
            <a:r>
              <a:rPr lang="zh-CN" altLang="en-US" sz="1200" b="0" i="0" kern="1200" dirty="0">
                <a:solidFill>
                  <a:schemeClr val="tx1"/>
                </a:solidFill>
                <a:effectLst/>
                <a:latin typeface="+mn-lt"/>
                <a:ea typeface="+mn-ea"/>
                <a:cs typeface="+mn-cs"/>
              </a:rPr>
              <a:t> 将服务器程序部署在 </a:t>
            </a:r>
            <a:r>
              <a:rPr lang="en-CA" altLang="zh-CN" sz="1200" b="0" i="0" kern="1200" dirty="0">
                <a:solidFill>
                  <a:schemeClr val="tx1"/>
                </a:solidFill>
                <a:effectLst/>
                <a:latin typeface="+mn-lt"/>
                <a:ea typeface="+mn-ea"/>
                <a:cs typeface="+mn-cs"/>
              </a:rPr>
              <a:t>Serverless Function </a:t>
            </a:r>
            <a:r>
              <a:rPr lang="zh-CN" altLang="en-US" sz="1200" b="0" i="0" kern="1200" dirty="0">
                <a:solidFill>
                  <a:schemeClr val="tx1"/>
                </a:solidFill>
                <a:effectLst/>
                <a:latin typeface="+mn-lt"/>
                <a:ea typeface="+mn-ea"/>
                <a:cs typeface="+mn-cs"/>
              </a:rPr>
              <a:t>上</a:t>
            </a:r>
            <a:endParaRPr lang="en-GB" altLang="zh-TW" dirty="0"/>
          </a:p>
        </p:txBody>
      </p:sp>
    </p:spTree>
    <p:extLst>
      <p:ext uri="{BB962C8B-B14F-4D97-AF65-F5344CB8AC3E}">
        <p14:creationId xmlns:p14="http://schemas.microsoft.com/office/powerpoint/2010/main" val="114390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9</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GB" altLang="zh-TW" dirty="0"/>
              <a:t>Next, the novelty of the project. There are mainly three novelties. First, </a:t>
            </a:r>
            <a:r>
              <a:rPr kumimoji="1" lang="en-CA" altLang="zh-CN" dirty="0"/>
              <a:t>Text content analysis</a:t>
            </a:r>
            <a:endParaRPr kumimoji="1" lang="zh-CN" altLang="en-US" dirty="0"/>
          </a:p>
          <a:p>
            <a:pPr eaLnBrk="1" hangingPunct="1">
              <a:spcBef>
                <a:spcPct val="0"/>
              </a:spcBef>
            </a:pPr>
            <a:endParaRPr lang="en-GB" altLang="zh-TW" dirty="0"/>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dirty="0">
                <a:solidFill>
                  <a:schemeClr val="tx1"/>
                </a:solidFill>
              </a:rPr>
              <a:t>Example …</a:t>
            </a:r>
          </a:p>
          <a:p>
            <a:pPr eaLnBrk="1" hangingPunct="1">
              <a:spcBef>
                <a:spcPct val="0"/>
              </a:spcBef>
            </a:pPr>
            <a:endParaRPr lang="en-GB" altLang="zh-TW" dirty="0"/>
          </a:p>
        </p:txBody>
      </p:sp>
    </p:spTree>
    <p:extLst>
      <p:ext uri="{BB962C8B-B14F-4D97-AF65-F5344CB8AC3E}">
        <p14:creationId xmlns:p14="http://schemas.microsoft.com/office/powerpoint/2010/main" val="707078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E5A9C3F2-837E-42A2-9B47-1B95E458F3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EC9A2463-84DF-4B4D-A88B-20B5A60B562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AB2CB2DF-2DF4-4FB9-A570-05ED6F718E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a:extLst>
              <a:ext uri="{FF2B5EF4-FFF2-40B4-BE49-F238E27FC236}">
                <a16:creationId xmlns:a16="http://schemas.microsoft.com/office/drawing/2014/main" id="{44F0AAEE-7A3A-40EA-9B77-6931CC62AE6F}"/>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ctrTitle"/>
          </p:nvPr>
        </p:nvSpPr>
        <p:spPr>
          <a:xfrm>
            <a:off x="321732" y="3333750"/>
            <a:ext cx="5229706"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2" name="Subtitle 2"/>
          <p:cNvSpPr>
            <a:spLocks noGrp="1"/>
          </p:cNvSpPr>
          <p:nvPr>
            <p:ph type="subTitle" idx="1"/>
          </p:nvPr>
        </p:nvSpPr>
        <p:spPr>
          <a:xfrm>
            <a:off x="330322" y="4876800"/>
            <a:ext cx="5220050"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757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pt template3.jpg">
            <a:extLst>
              <a:ext uri="{FF2B5EF4-FFF2-40B4-BE49-F238E27FC236}">
                <a16:creationId xmlns:a16="http://schemas.microsoft.com/office/drawing/2014/main" id="{036B9706-EF46-4C32-9F79-6D3615A7DD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E2D2DFE-37D1-460D-A39A-2EC51BC999D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1AE415C0-FB1F-47CA-8D2A-77EDDC70C9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a:extLst>
              <a:ext uri="{FF2B5EF4-FFF2-40B4-BE49-F238E27FC236}">
                <a16:creationId xmlns:a16="http://schemas.microsoft.com/office/drawing/2014/main" id="{3D284F7A-8751-4F54-948E-B74B43335CF7}"/>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5"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46342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6" descr="ppt template6.jpg">
            <a:extLst>
              <a:ext uri="{FF2B5EF4-FFF2-40B4-BE49-F238E27FC236}">
                <a16:creationId xmlns:a16="http://schemas.microsoft.com/office/drawing/2014/main" id="{0584C24A-9B74-4FFB-91AB-C66544A5AE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7C3440D-C603-483B-BE12-F9630E85D1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275F45E3-63CE-4FBC-8DC1-5DB1CFD2A39E}"/>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9">
            <a:extLst>
              <a:ext uri="{FF2B5EF4-FFF2-40B4-BE49-F238E27FC236}">
                <a16:creationId xmlns:a16="http://schemas.microsoft.com/office/drawing/2014/main" id="{73D8FF29-DDC5-4C14-8457-9D85317FF16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678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4" name="Picture 6" descr="ppt template8.jpg">
            <a:extLst>
              <a:ext uri="{FF2B5EF4-FFF2-40B4-BE49-F238E27FC236}">
                <a16:creationId xmlns:a16="http://schemas.microsoft.com/office/drawing/2014/main" id="{733532DC-3701-410E-BC4F-F947F80F62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6C79104-38CE-45E9-8190-B6B4B260C6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8972B80E-9CAE-474E-983C-00C9833D4416}"/>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9">
            <a:extLst>
              <a:ext uri="{FF2B5EF4-FFF2-40B4-BE49-F238E27FC236}">
                <a16:creationId xmlns:a16="http://schemas.microsoft.com/office/drawing/2014/main" id="{BE9EA9D1-3DC0-42D4-A68C-EEEDFBD9060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2980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ppt template14.jpg">
            <a:extLst>
              <a:ext uri="{FF2B5EF4-FFF2-40B4-BE49-F238E27FC236}">
                <a16:creationId xmlns:a16="http://schemas.microsoft.com/office/drawing/2014/main" id="{A9016DBC-7906-4CEE-A620-F418B4A4C2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D666C5C5-85BD-4A8F-B90B-F3A36E57EDE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C70F9AC2-DD13-400D-A91E-E58151B495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096127" y="111129"/>
            <a:ext cx="167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727E7D77-4FED-4FE9-9751-0D1F5022627F}"/>
              </a:ext>
            </a:extLst>
          </p:cNvPr>
          <p:cNvSpPr>
            <a:spLocks noGrp="1"/>
          </p:cNvSpPr>
          <p:nvPr>
            <p:ph type="sldNum" sz="quarter" idx="10"/>
          </p:nvPr>
        </p:nvSpPr>
        <p:spPr>
          <a:xfrm>
            <a:off x="6457950" y="6188075"/>
            <a:ext cx="2057400" cy="298450"/>
          </a:xfrm>
        </p:spPr>
        <p:txBody>
          <a:bodyPr/>
          <a:lstStyle>
            <a:lvl1pPr>
              <a:defRPr/>
            </a:lvl1pPr>
          </a:lstStyle>
          <a:p>
            <a:fld id="{BBC80D9D-6150-4ABC-A26F-594C657A95EE}" type="slidenum">
              <a:rPr lang="en-US" altLang="zh-CN"/>
              <a:pPr/>
              <a:t>‹#›</a:t>
            </a:fld>
            <a:endParaRPr lang="en-US" altLang="zh-CN"/>
          </a:p>
        </p:txBody>
      </p:sp>
    </p:spTree>
    <p:extLst>
      <p:ext uri="{BB962C8B-B14F-4D97-AF65-F5344CB8AC3E}">
        <p14:creationId xmlns:p14="http://schemas.microsoft.com/office/powerpoint/2010/main" val="3159894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6" descr="ppt template15.jpg">
            <a:extLst>
              <a:ext uri="{FF2B5EF4-FFF2-40B4-BE49-F238E27FC236}">
                <a16:creationId xmlns:a16="http://schemas.microsoft.com/office/drawing/2014/main" id="{AEFAC784-CE64-4F95-A42F-954329740E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6CD9A211-EB72-4AE8-BE17-A4B24585F71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96127" y="111129"/>
            <a:ext cx="167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D2A7AF1C-E6DE-4A27-8D5D-61F8DCAC17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6CCB6F38-26FC-4A8E-8D0A-13F6CC91B09D}"/>
              </a:ext>
            </a:extLst>
          </p:cNvPr>
          <p:cNvSpPr>
            <a:spLocks noGrp="1"/>
          </p:cNvSpPr>
          <p:nvPr>
            <p:ph type="sldNum" sz="quarter" idx="10"/>
          </p:nvPr>
        </p:nvSpPr>
        <p:spPr>
          <a:xfrm>
            <a:off x="6457950" y="6188075"/>
            <a:ext cx="2057400" cy="298450"/>
          </a:xfrm>
        </p:spPr>
        <p:txBody>
          <a:bodyPr/>
          <a:lstStyle>
            <a:lvl1pPr>
              <a:defRPr/>
            </a:lvl1pPr>
          </a:lstStyle>
          <a:p>
            <a:fld id="{FBE5C330-4B0A-4248-AF78-493444E449B0}" type="slidenum">
              <a:rPr lang="en-US" altLang="zh-CN"/>
              <a:pPr/>
              <a:t>‹#›</a:t>
            </a:fld>
            <a:endParaRPr lang="en-US" altLang="zh-CN"/>
          </a:p>
        </p:txBody>
      </p:sp>
    </p:spTree>
    <p:extLst>
      <p:ext uri="{BB962C8B-B14F-4D97-AF65-F5344CB8AC3E}">
        <p14:creationId xmlns:p14="http://schemas.microsoft.com/office/powerpoint/2010/main" val="77734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05473B40-09B8-438C-BB6A-745486228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D46386DA-570D-40B4-AE85-7DA0925863E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1712913"/>
            <a:ext cx="5707063"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0CCF1B9-C951-47B4-AF4A-1043451665D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A81B4AE0-58BE-44AE-97C0-9863A4AC0BC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715002" y="249238"/>
            <a:ext cx="2716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1734" y="1717928"/>
            <a:ext cx="5383497" cy="205299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16484" y="3776670"/>
            <a:ext cx="5388747" cy="1374972"/>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01700120-689A-4374-B7BA-C29D43580A39}"/>
              </a:ext>
            </a:extLst>
          </p:cNvPr>
          <p:cNvSpPr>
            <a:spLocks noGrp="1"/>
          </p:cNvSpPr>
          <p:nvPr>
            <p:ph type="sldNum" sz="quarter" idx="10"/>
          </p:nvPr>
        </p:nvSpPr>
        <p:spPr>
          <a:xfrm>
            <a:off x="6457950" y="6188075"/>
            <a:ext cx="2057400" cy="298450"/>
          </a:xfrm>
        </p:spPr>
        <p:txBody>
          <a:bodyPr/>
          <a:lstStyle>
            <a:lvl1pPr>
              <a:defRPr/>
            </a:lvl1pPr>
          </a:lstStyle>
          <a:p>
            <a:fld id="{86D1512C-F28D-43A1-BDFB-6354642B95C9}" type="slidenum">
              <a:rPr lang="en-US" altLang="zh-CN"/>
              <a:pPr/>
              <a:t>‹#›</a:t>
            </a:fld>
            <a:endParaRPr lang="en-US" altLang="zh-CN"/>
          </a:p>
        </p:txBody>
      </p:sp>
    </p:spTree>
    <p:extLst>
      <p:ext uri="{BB962C8B-B14F-4D97-AF65-F5344CB8AC3E}">
        <p14:creationId xmlns:p14="http://schemas.microsoft.com/office/powerpoint/2010/main" val="375296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6" descr="ppt template2.jpg">
            <a:extLst>
              <a:ext uri="{FF2B5EF4-FFF2-40B4-BE49-F238E27FC236}">
                <a16:creationId xmlns:a16="http://schemas.microsoft.com/office/drawing/2014/main" id="{A40299BA-2D14-4FA9-86D7-7A9F6D29E0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030C4A79-F753-4EE9-8FE9-664C2E03BF4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1712913"/>
            <a:ext cx="5707063"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0BF7DFA-221E-49B0-81AB-C9F97680395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ADB8C2C7-031A-42C4-B6B0-AA129C216C3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715002" y="249238"/>
            <a:ext cx="2716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1734" y="1717928"/>
            <a:ext cx="5383497" cy="205299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16484" y="3776670"/>
            <a:ext cx="5388747" cy="1374972"/>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61D64339-F8E1-4ABC-8B52-AB792DE17A6F}"/>
              </a:ext>
            </a:extLst>
          </p:cNvPr>
          <p:cNvSpPr>
            <a:spLocks noGrp="1"/>
          </p:cNvSpPr>
          <p:nvPr>
            <p:ph type="sldNum" sz="quarter" idx="10"/>
          </p:nvPr>
        </p:nvSpPr>
        <p:spPr>
          <a:xfrm>
            <a:off x="6457950" y="6188075"/>
            <a:ext cx="2057400" cy="298450"/>
          </a:xfrm>
        </p:spPr>
        <p:txBody>
          <a:bodyPr/>
          <a:lstStyle>
            <a:lvl1pPr>
              <a:defRPr/>
            </a:lvl1pPr>
          </a:lstStyle>
          <a:p>
            <a:fld id="{02ACDB38-E4C8-4F0E-8437-969CA2D0ECD4}" type="slidenum">
              <a:rPr lang="en-US" altLang="zh-CN"/>
              <a:pPr/>
              <a:t>‹#›</a:t>
            </a:fld>
            <a:endParaRPr lang="en-US" altLang="zh-CN"/>
          </a:p>
        </p:txBody>
      </p:sp>
    </p:spTree>
    <p:extLst>
      <p:ext uri="{BB962C8B-B14F-4D97-AF65-F5344CB8AC3E}">
        <p14:creationId xmlns:p14="http://schemas.microsoft.com/office/powerpoint/2010/main" val="155362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174389-9FE2-4998-9CD7-975334E127D7}"/>
              </a:ext>
            </a:extLst>
          </p:cNvPr>
          <p:cNvSpPr>
            <a:spLocks noGrp="1"/>
          </p:cNvSpPr>
          <p:nvPr>
            <p:ph type="title"/>
          </p:nvPr>
        </p:nvSpPr>
        <p:spPr bwMode="auto">
          <a:xfrm>
            <a:off x="266700" y="873125"/>
            <a:ext cx="82486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D603704-CA1E-480F-A3BB-1C7F2DA79162}"/>
              </a:ext>
            </a:extLst>
          </p:cNvPr>
          <p:cNvSpPr>
            <a:spLocks noGrp="1"/>
          </p:cNvSpPr>
          <p:nvPr>
            <p:ph type="body" idx="1"/>
          </p:nvPr>
        </p:nvSpPr>
        <p:spPr bwMode="auto">
          <a:xfrm>
            <a:off x="266700" y="2762254"/>
            <a:ext cx="82486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AC6A518B-374E-4AEF-A952-C6AA3A15C1D9}"/>
              </a:ext>
            </a:extLst>
          </p:cNvPr>
          <p:cNvSpPr>
            <a:spLocks noGrp="1"/>
          </p:cNvSpPr>
          <p:nvPr>
            <p:ph type="dt" sz="half" idx="2"/>
          </p:nvPr>
        </p:nvSpPr>
        <p:spPr>
          <a:xfrm>
            <a:off x="266700" y="6356354"/>
            <a:ext cx="2057400" cy="29686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B703E10C-5918-4846-9BA3-3D6674B8D3D3}" type="datetimeFigureOut">
              <a:rPr lang="en-US" altLang="zh-CN"/>
              <a:pPr/>
              <a:t>4/14/23</a:t>
            </a:fld>
            <a:endParaRPr lang="en-US" altLang="zh-CN"/>
          </a:p>
        </p:txBody>
      </p:sp>
      <p:sp>
        <p:nvSpPr>
          <p:cNvPr id="6" name="Slide Number Placeholder 5">
            <a:extLst>
              <a:ext uri="{FF2B5EF4-FFF2-40B4-BE49-F238E27FC236}">
                <a16:creationId xmlns:a16="http://schemas.microsoft.com/office/drawing/2014/main" id="{E4DF3C85-F4C7-4DC3-93C9-359DB8B0D4AC}"/>
              </a:ext>
            </a:extLst>
          </p:cNvPr>
          <p:cNvSpPr>
            <a:spLocks noGrp="1"/>
          </p:cNvSpPr>
          <p:nvPr>
            <p:ph type="sldNum" sz="quarter" idx="4"/>
          </p:nvPr>
        </p:nvSpPr>
        <p:spPr>
          <a:xfrm>
            <a:off x="6457950" y="6356354"/>
            <a:ext cx="2057400" cy="29686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FEEDDB8-5E82-4C33-AB03-2A210C743C5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xStyles>
    <p:titleStyle>
      <a:lvl1pPr algn="l" rtl="0" eaLnBrk="0" fontAlgn="base" hangingPunct="0">
        <a:lnSpc>
          <a:spcPct val="90000"/>
        </a:lnSpc>
        <a:spcBef>
          <a:spcPct val="0"/>
        </a:spcBef>
        <a:spcAft>
          <a:spcPct val="0"/>
        </a:spcAft>
        <a:defRPr sz="4400" kern="1200">
          <a:solidFill>
            <a:srgbClr val="7030A0"/>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2pPr>
      <a:lvl3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3pPr>
      <a:lvl4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4pPr>
      <a:lvl5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5pPr>
      <a:lvl6pPr marL="457200" algn="l" rtl="0" fontAlgn="base">
        <a:lnSpc>
          <a:spcPct val="90000"/>
        </a:lnSpc>
        <a:spcBef>
          <a:spcPct val="0"/>
        </a:spcBef>
        <a:spcAft>
          <a:spcPct val="0"/>
        </a:spcAft>
        <a:defRPr sz="4400">
          <a:solidFill>
            <a:srgbClr val="7030A0"/>
          </a:solidFill>
          <a:latin typeface="Arial" pitchFamily="34" charset="0"/>
          <a:cs typeface="Arial" pitchFamily="34" charset="0"/>
        </a:defRPr>
      </a:lvl6pPr>
      <a:lvl7pPr marL="914400" algn="l" rtl="0" fontAlgn="base">
        <a:lnSpc>
          <a:spcPct val="90000"/>
        </a:lnSpc>
        <a:spcBef>
          <a:spcPct val="0"/>
        </a:spcBef>
        <a:spcAft>
          <a:spcPct val="0"/>
        </a:spcAft>
        <a:defRPr sz="4400">
          <a:solidFill>
            <a:srgbClr val="7030A0"/>
          </a:solidFill>
          <a:latin typeface="Arial" pitchFamily="34" charset="0"/>
          <a:cs typeface="Arial" pitchFamily="34" charset="0"/>
        </a:defRPr>
      </a:lvl7pPr>
      <a:lvl8pPr marL="1371600" algn="l" rtl="0" fontAlgn="base">
        <a:lnSpc>
          <a:spcPct val="90000"/>
        </a:lnSpc>
        <a:spcBef>
          <a:spcPct val="0"/>
        </a:spcBef>
        <a:spcAft>
          <a:spcPct val="0"/>
        </a:spcAft>
        <a:defRPr sz="4400">
          <a:solidFill>
            <a:srgbClr val="7030A0"/>
          </a:solidFill>
          <a:latin typeface="Arial" pitchFamily="34" charset="0"/>
          <a:cs typeface="Arial" pitchFamily="34" charset="0"/>
        </a:defRPr>
      </a:lvl8pPr>
      <a:lvl9pPr marL="1828800" algn="l" rtl="0" fontAlgn="base">
        <a:lnSpc>
          <a:spcPct val="90000"/>
        </a:lnSpc>
        <a:spcBef>
          <a:spcPct val="0"/>
        </a:spcBef>
        <a:spcAft>
          <a:spcPct val="0"/>
        </a:spcAft>
        <a:defRPr sz="4400">
          <a:solidFill>
            <a:srgbClr val="7030A0"/>
          </a:solidFill>
          <a:latin typeface="Arial" pitchFamily="34" charset="0"/>
          <a:cs typeface="Arial" pitchFamily="34" charset="0"/>
        </a:defRPr>
      </a:lvl9pPr>
    </p:titleStyle>
    <p:body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redis.io/" TargetMode="External"/><Relationship Id="rId5" Type="http://schemas.openxmlformats.org/officeDocument/2006/relationships/hyperlink" Target="https://vercel.com/features/edge-functions" TargetMode="External"/><Relationship Id="rId4" Type="http://schemas.openxmlformats.org/officeDocument/2006/relationships/hyperlink" Target="https://platform.openai.com/docs/api-reference/introdu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321734" y="3333750"/>
            <a:ext cx="5220281"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spcAft>
                <a:spcPts val="600"/>
              </a:spcAft>
            </a:pPr>
            <a:r>
              <a:rPr kumimoji="1" lang="en-US" altLang="zh-TW" sz="4400" dirty="0">
                <a:solidFill>
                  <a:srgbClr val="7030A0"/>
                </a:solidFill>
                <a:ea typeface="+mj-ea"/>
              </a:rPr>
              <a:t>AI Summary for Video Content</a:t>
            </a:r>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type="subTitle" idx="1"/>
          </p:nvPr>
        </p:nvSpPr>
        <p:spPr>
          <a:xfrm>
            <a:off x="331372" y="4682837"/>
            <a:ext cx="5210643" cy="1662545"/>
          </a:xfrm>
        </p:spPr>
        <p:txBody>
          <a:bodyPr vert="horz" wrap="square" lIns="91440" tIns="45720" rIns="91440" bIns="45720" numCol="1" rtlCol="0" anchor="t" anchorCtr="0" compatLnSpc="1">
            <a:prstTxWarp prst="textNoShape">
              <a:avLst/>
            </a:prstTxWarp>
            <a:normAutofit lnSpcReduction="10000"/>
          </a:bodyPr>
          <a:lstStyle/>
          <a:p>
            <a:pPr>
              <a:defRPr/>
            </a:pPr>
            <a:endParaRPr lang="en-US" altLang="zh-TW" sz="1500" b="1" dirty="0"/>
          </a:p>
          <a:p>
            <a:pPr>
              <a:defRPr/>
            </a:pPr>
            <a:r>
              <a:rPr lang="en-US" altLang="zh-TW" sz="1500" b="1" dirty="0"/>
              <a:t>Group number: 18</a:t>
            </a:r>
          </a:p>
          <a:p>
            <a:pPr>
              <a:defRPr/>
            </a:pPr>
            <a:r>
              <a:rPr lang="en-US" altLang="zh-TW" sz="1500" b="1" dirty="0"/>
              <a:t>Group member:</a:t>
            </a:r>
          </a:p>
          <a:p>
            <a:pPr>
              <a:defRPr/>
            </a:pPr>
            <a:r>
              <a:rPr lang="en-CA" altLang="zh-CN" dirty="0" err="1"/>
              <a:t>Qiao</a:t>
            </a:r>
            <a:r>
              <a:rPr lang="en-CA" altLang="zh-CN" dirty="0"/>
              <a:t> HE                   </a:t>
            </a:r>
            <a:r>
              <a:rPr lang="en-CA" altLang="zh-CN" dirty="0" err="1"/>
              <a:t>Jiayi</a:t>
            </a:r>
            <a:r>
              <a:rPr lang="en-CA" altLang="zh-CN" dirty="0"/>
              <a:t> HUA</a:t>
            </a:r>
          </a:p>
          <a:p>
            <a:pPr>
              <a:defRPr/>
            </a:pPr>
            <a:r>
              <a:rPr lang="en-CA" altLang="zh-CN" dirty="0" err="1"/>
              <a:t>Zhimin</a:t>
            </a:r>
            <a:r>
              <a:rPr lang="en-CA" altLang="zh-CN" dirty="0"/>
              <a:t> MEI	    </a:t>
            </a:r>
            <a:r>
              <a:rPr lang="en-CA" altLang="zh-CN" dirty="0" err="1"/>
              <a:t>Zhengxin</a:t>
            </a:r>
            <a:r>
              <a:rPr lang="en-CA" altLang="zh-CN" dirty="0"/>
              <a:t> YOU </a:t>
            </a:r>
          </a:p>
          <a:p>
            <a:pPr>
              <a:defRPr/>
            </a:pPr>
            <a:endParaRPr lang="en-CA" altLang="zh-CN" dirty="0"/>
          </a:p>
          <a:p>
            <a:pPr>
              <a:defRPr/>
            </a:pPr>
            <a:endParaRPr lang="en-US" altLang="zh-TW" sz="1500" dirty="0"/>
          </a:p>
        </p:txBody>
      </p:sp>
      <p:sp>
        <p:nvSpPr>
          <p:cNvPr id="21508" name="Slide Number Placeholder 1" hidden="1">
            <a:extLst>
              <a:ext uri="{FF2B5EF4-FFF2-40B4-BE49-F238E27FC236}">
                <a16:creationId xmlns:a16="http://schemas.microsoft.com/office/drawing/2014/main" id="{25B682D0-FAF4-45A5-B3A7-32CAE26BE0AB}"/>
              </a:ext>
            </a:extLst>
          </p:cNvPr>
          <p:cNvSpPr>
            <a:spLocks noGrp="1"/>
          </p:cNvSpPr>
          <p:nvPr>
            <p:ph type="sldNum" sz="quarter" idx="4294967295"/>
          </p:nvPr>
        </p:nvSpPr>
        <p:spPr bwMode="auto">
          <a:xfrm>
            <a:off x="6457950" y="6188075"/>
            <a:ext cx="2057400" cy="298450"/>
          </a:xfr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fld id="{FE275EBE-8654-4C72-A0E4-C6B2BBCB6965}" type="slidenum">
              <a:rPr lang="zh-TW" altLang="en-US" smtClean="0">
                <a:solidFill>
                  <a:srgbClr val="898989"/>
                </a:solidFill>
              </a:rPr>
              <a:pPr eaLnBrk="1" hangingPunct="1">
                <a:spcAft>
                  <a:spcPts val="600"/>
                </a:spcAft>
              </a:pPr>
              <a:t>1</a:t>
            </a:fld>
            <a:endParaRPr lang="zh-TW" altLang="en-US">
              <a:solidFill>
                <a:srgbClr val="89898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8800" y="1332000"/>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Prompt design</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Define number of key points, outline level,  detail level, language, emoji and so on in the prompt.</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10</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pic>
        <p:nvPicPr>
          <p:cNvPr id="3" name="图片 2">
            <a:extLst>
              <a:ext uri="{FF2B5EF4-FFF2-40B4-BE49-F238E27FC236}">
                <a16:creationId xmlns:a16="http://schemas.microsoft.com/office/drawing/2014/main" id="{2B53C421-2B4D-EAFA-1D2D-C73B74EA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3818025"/>
            <a:ext cx="6344288" cy="2313799"/>
          </a:xfrm>
          <a:prstGeom prst="rect">
            <a:avLst/>
          </a:prstGeom>
        </p:spPr>
      </p:pic>
      <p:pic>
        <p:nvPicPr>
          <p:cNvPr id="5" name="图片 4">
            <a:extLst>
              <a:ext uri="{FF2B5EF4-FFF2-40B4-BE49-F238E27FC236}">
                <a16:creationId xmlns:a16="http://schemas.microsoft.com/office/drawing/2014/main" id="{6A9E9C48-CA9E-D9F0-5695-B4366B6F30F9}"/>
              </a:ext>
            </a:extLst>
          </p:cNvPr>
          <p:cNvPicPr>
            <a:picLocks noChangeAspect="1"/>
          </p:cNvPicPr>
          <p:nvPr/>
        </p:nvPicPr>
        <p:blipFill rotWithShape="1">
          <a:blip r:embed="rId4">
            <a:extLst>
              <a:ext uri="{28A0092B-C50C-407E-A947-70E740481C1C}">
                <a14:useLocalDpi xmlns:a14="http://schemas.microsoft.com/office/drawing/2010/main" val="0"/>
              </a:ext>
            </a:extLst>
          </a:blip>
          <a:srcRect l="29933" t="69328" r="30306"/>
          <a:stretch/>
        </p:blipFill>
        <p:spPr>
          <a:xfrm>
            <a:off x="487363" y="2658619"/>
            <a:ext cx="3820457" cy="1159406"/>
          </a:xfrm>
          <a:prstGeom prst="rect">
            <a:avLst/>
          </a:prstGeom>
        </p:spPr>
      </p:pic>
      <p:sp>
        <p:nvSpPr>
          <p:cNvPr id="6" name="文本框 5">
            <a:extLst>
              <a:ext uri="{FF2B5EF4-FFF2-40B4-BE49-F238E27FC236}">
                <a16:creationId xmlns:a16="http://schemas.microsoft.com/office/drawing/2014/main" id="{A61B69F2-42EA-5ACB-EF44-3D067A39CD42}"/>
              </a:ext>
            </a:extLst>
          </p:cNvPr>
          <p:cNvSpPr txBox="1"/>
          <p:nvPr/>
        </p:nvSpPr>
        <p:spPr>
          <a:xfrm>
            <a:off x="4128688" y="2670783"/>
            <a:ext cx="2882096" cy="830997"/>
          </a:xfrm>
          <a:prstGeom prst="rect">
            <a:avLst/>
          </a:prstGeom>
          <a:noFill/>
        </p:spPr>
        <p:txBody>
          <a:bodyPr wrap="square" rtlCol="0">
            <a:spAutoFit/>
          </a:bodyPr>
          <a:lstStyle/>
          <a:p>
            <a:r>
              <a:rPr kumimoji="1" lang="en-CA" altLang="zh-CN" sz="1600" dirty="0"/>
              <a:t>User select on the webpage</a:t>
            </a:r>
          </a:p>
          <a:p>
            <a:r>
              <a:rPr kumimoji="1" lang="en-CA" altLang="zh-CN" sz="1600" dirty="0">
                <a:sym typeface="Wingdings" pitchFamily="2" charset="2"/>
              </a:rPr>
              <a:t></a:t>
            </a:r>
          </a:p>
          <a:p>
            <a:endParaRPr kumimoji="1" lang="en-CA" altLang="zh-CN" sz="1600" dirty="0">
              <a:sym typeface="Wingdings" pitchFamily="2" charset="2"/>
            </a:endParaRPr>
          </a:p>
        </p:txBody>
      </p:sp>
      <p:sp>
        <p:nvSpPr>
          <p:cNvPr id="10" name="文本框 9">
            <a:extLst>
              <a:ext uri="{FF2B5EF4-FFF2-40B4-BE49-F238E27FC236}">
                <a16:creationId xmlns:a16="http://schemas.microsoft.com/office/drawing/2014/main" id="{F1FF427B-258C-3054-F404-97830C338193}"/>
              </a:ext>
            </a:extLst>
          </p:cNvPr>
          <p:cNvSpPr txBox="1"/>
          <p:nvPr/>
        </p:nvSpPr>
        <p:spPr>
          <a:xfrm>
            <a:off x="6875779" y="3988529"/>
            <a:ext cx="2882096" cy="830997"/>
          </a:xfrm>
          <a:prstGeom prst="rect">
            <a:avLst/>
          </a:prstGeom>
          <a:noFill/>
        </p:spPr>
        <p:txBody>
          <a:bodyPr wrap="square" rtlCol="0">
            <a:spAutoFit/>
          </a:bodyPr>
          <a:lstStyle/>
          <a:p>
            <a:r>
              <a:rPr kumimoji="1" lang="en-CA" altLang="zh-CN" sz="1600" dirty="0"/>
              <a:t>Generated</a:t>
            </a:r>
            <a:r>
              <a:rPr kumimoji="1" lang="zh-CN" altLang="en-US" sz="1600" dirty="0"/>
              <a:t> </a:t>
            </a:r>
            <a:r>
              <a:rPr kumimoji="1" lang="en-CA" altLang="zh-CN" sz="1600" dirty="0"/>
              <a:t>prompt</a:t>
            </a:r>
          </a:p>
          <a:p>
            <a:r>
              <a:rPr kumimoji="1" lang="en-CA" altLang="zh-CN" sz="1600" dirty="0">
                <a:sym typeface="Wingdings" pitchFamily="2" charset="2"/>
              </a:rPr>
              <a:t></a:t>
            </a:r>
          </a:p>
          <a:p>
            <a:endParaRPr kumimoji="1" lang="en-CA" altLang="zh-CN" sz="1600" dirty="0">
              <a:sym typeface="Wingdings" pitchFamily="2" charset="2"/>
            </a:endParaRPr>
          </a:p>
        </p:txBody>
      </p:sp>
    </p:spTree>
    <p:extLst>
      <p:ext uri="{BB962C8B-B14F-4D97-AF65-F5344CB8AC3E}">
        <p14:creationId xmlns:p14="http://schemas.microsoft.com/office/powerpoint/2010/main" val="29343602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8800" y="1332000"/>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Model update?</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Comparison</a:t>
            </a:r>
            <a:r>
              <a:rPr lang="zh-CN" altLang="en-US" sz="2000" dirty="0">
                <a:solidFill>
                  <a:schemeClr val="tx1"/>
                </a:solidFill>
              </a:rPr>
              <a:t> </a:t>
            </a:r>
            <a:r>
              <a:rPr lang="en-US" altLang="zh-CN" sz="2000" dirty="0">
                <a:solidFill>
                  <a:schemeClr val="tx1"/>
                </a:solidFill>
              </a:rPr>
              <a:t>before</a:t>
            </a:r>
            <a:r>
              <a:rPr lang="zh-CN" altLang="en-US" sz="2000" dirty="0">
                <a:solidFill>
                  <a:schemeClr val="tx1"/>
                </a:solidFill>
              </a:rPr>
              <a:t> </a:t>
            </a:r>
            <a:r>
              <a:rPr lang="en-US" altLang="zh-CN" sz="2000" dirty="0">
                <a:solidFill>
                  <a:schemeClr val="tx1"/>
                </a:solidFill>
              </a:rPr>
              <a:t>and after update?</a:t>
            </a:r>
            <a:endParaRPr lang="en-US" altLang="zh-TW" sz="2000"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1)  B</a:t>
            </a:r>
          </a:p>
          <a:p>
            <a:pPr marL="812800" indent="-363538" eaLnBrk="1" fontAlgn="auto" hangingPunct="1">
              <a:lnSpc>
                <a:spcPts val="2200"/>
              </a:lnSpc>
              <a:spcBef>
                <a:spcPts val="0"/>
              </a:spcBef>
              <a:spcAft>
                <a:spcPts val="0"/>
              </a:spcAft>
              <a:buClrTx/>
              <a:buFont typeface="Wingdings" pitchFamily="2" charset="2"/>
              <a:buChar char="§"/>
              <a:defRPr/>
            </a:pPr>
            <a:r>
              <a:rPr lang="en-US" altLang="zh-TW" sz="2000" dirty="0">
                <a:solidFill>
                  <a:schemeClr val="tx1"/>
                </a:solidFill>
              </a:rPr>
              <a:t>C</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11</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spTree>
    <p:extLst>
      <p:ext uri="{BB962C8B-B14F-4D97-AF65-F5344CB8AC3E}">
        <p14:creationId xmlns:p14="http://schemas.microsoft.com/office/powerpoint/2010/main" val="10824784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12</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Demonstration</a:t>
            </a:r>
          </a:p>
        </p:txBody>
      </p:sp>
      <p:pic>
        <p:nvPicPr>
          <p:cNvPr id="3" name="图片 2">
            <a:extLst>
              <a:ext uri="{FF2B5EF4-FFF2-40B4-BE49-F238E27FC236}">
                <a16:creationId xmlns:a16="http://schemas.microsoft.com/office/drawing/2014/main" id="{7A52D452-4AA2-B574-2EFA-2FF31C011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57" y="1047144"/>
            <a:ext cx="7028930" cy="2765238"/>
          </a:xfrm>
          <a:prstGeom prst="rect">
            <a:avLst/>
          </a:prstGeom>
        </p:spPr>
      </p:pic>
      <p:pic>
        <p:nvPicPr>
          <p:cNvPr id="5" name="图片 4">
            <a:extLst>
              <a:ext uri="{FF2B5EF4-FFF2-40B4-BE49-F238E27FC236}">
                <a16:creationId xmlns:a16="http://schemas.microsoft.com/office/drawing/2014/main" id="{04BCFE55-73C4-F355-D7EA-3A7D41A873F0}"/>
              </a:ext>
            </a:extLst>
          </p:cNvPr>
          <p:cNvPicPr>
            <a:picLocks noChangeAspect="1"/>
          </p:cNvPicPr>
          <p:nvPr/>
        </p:nvPicPr>
        <p:blipFill rotWithShape="1">
          <a:blip r:embed="rId4">
            <a:extLst>
              <a:ext uri="{28A0092B-C50C-407E-A947-70E740481C1C}">
                <a14:useLocalDpi xmlns:a14="http://schemas.microsoft.com/office/drawing/2010/main" val="0"/>
              </a:ext>
            </a:extLst>
          </a:blip>
          <a:srcRect t="9485"/>
          <a:stretch/>
        </p:blipFill>
        <p:spPr>
          <a:xfrm>
            <a:off x="1476072" y="3789365"/>
            <a:ext cx="6760700" cy="2642390"/>
          </a:xfrm>
          <a:prstGeom prst="rect">
            <a:avLst/>
          </a:prstGeom>
        </p:spPr>
      </p:pic>
    </p:spTree>
    <p:extLst>
      <p:ext uri="{BB962C8B-B14F-4D97-AF65-F5344CB8AC3E}">
        <p14:creationId xmlns:p14="http://schemas.microsoft.com/office/powerpoint/2010/main" val="1210815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092FD-CED2-119B-6B95-EE86CA7B1EFA}"/>
              </a:ext>
            </a:extLst>
          </p:cNvPr>
          <p:cNvSpPr>
            <a:spLocks noGrp="1"/>
          </p:cNvSpPr>
          <p:nvPr>
            <p:ph type="title"/>
          </p:nvPr>
        </p:nvSpPr>
        <p:spPr/>
        <p:txBody>
          <a:bodyPr/>
          <a:lstStyle/>
          <a:p>
            <a:r>
              <a:rPr kumimoji="1" lang="en-CA" altLang="zh-CN" dirty="0"/>
              <a:t>THANK YOU!</a:t>
            </a:r>
            <a:endParaRPr kumimoji="1" lang="zh-CN" altLang="en-US" dirty="0"/>
          </a:p>
        </p:txBody>
      </p:sp>
      <p:sp>
        <p:nvSpPr>
          <p:cNvPr id="3" name="文本占位符 2">
            <a:extLst>
              <a:ext uri="{FF2B5EF4-FFF2-40B4-BE49-F238E27FC236}">
                <a16:creationId xmlns:a16="http://schemas.microsoft.com/office/drawing/2014/main" id="{95B4CA75-79C5-C6A7-E70D-46ED682467EB}"/>
              </a:ext>
            </a:extLst>
          </p:cNvPr>
          <p:cNvSpPr>
            <a:spLocks noGrp="1"/>
          </p:cNvSpPr>
          <p:nvPr>
            <p:ph type="body" idx="1"/>
          </p:nvPr>
        </p:nvSpPr>
        <p:spPr/>
        <p:txBody>
          <a:bodyPr>
            <a:normAutofit/>
          </a:bodyPr>
          <a:lstStyle/>
          <a:p>
            <a:r>
              <a:rPr kumimoji="1" lang="en-CA" altLang="zh-CN" dirty="0"/>
              <a:t>Group 18</a:t>
            </a:r>
          </a:p>
          <a:p>
            <a:pPr>
              <a:defRPr/>
            </a:pPr>
            <a:r>
              <a:rPr lang="en-CA" altLang="zh-CN" dirty="0" err="1"/>
              <a:t>Qiao</a:t>
            </a:r>
            <a:r>
              <a:rPr lang="en-CA" altLang="zh-CN" dirty="0"/>
              <a:t> HE                 </a:t>
            </a:r>
            <a:r>
              <a:rPr lang="en-CA" altLang="zh-CN" dirty="0" err="1"/>
              <a:t>Jiayi</a:t>
            </a:r>
            <a:r>
              <a:rPr lang="en-CA" altLang="zh-CN" dirty="0"/>
              <a:t> HUA</a:t>
            </a:r>
          </a:p>
          <a:p>
            <a:pPr>
              <a:defRPr/>
            </a:pPr>
            <a:r>
              <a:rPr lang="en-CA" altLang="zh-CN" dirty="0" err="1"/>
              <a:t>Zhimin</a:t>
            </a:r>
            <a:r>
              <a:rPr lang="en-CA" altLang="zh-CN" dirty="0"/>
              <a:t> MEI	    </a:t>
            </a:r>
            <a:r>
              <a:rPr lang="en-CA" altLang="zh-CN" dirty="0" err="1"/>
              <a:t>Zhengxin</a:t>
            </a:r>
            <a:r>
              <a:rPr lang="en-CA" altLang="zh-CN" dirty="0"/>
              <a:t> YOU </a:t>
            </a:r>
          </a:p>
          <a:p>
            <a:endParaRPr kumimoji="1" lang="zh-CN" altLang="en-US" dirty="0"/>
          </a:p>
        </p:txBody>
      </p:sp>
    </p:spTree>
    <p:extLst>
      <p:ext uri="{BB962C8B-B14F-4D97-AF65-F5344CB8AC3E}">
        <p14:creationId xmlns:p14="http://schemas.microsoft.com/office/powerpoint/2010/main" val="31134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7FA4D-245D-48BB-AC48-A9B0382BDC00}"/>
              </a:ext>
            </a:extLst>
          </p:cNvPr>
          <p:cNvSpPr>
            <a:spLocks noGrp="1"/>
          </p:cNvSpPr>
          <p:nvPr>
            <p:ph type="title"/>
          </p:nvPr>
        </p:nvSpPr>
        <p:spPr/>
        <p:txBody>
          <a:bodyPr/>
          <a:lstStyle/>
          <a:p>
            <a:r>
              <a:rPr kumimoji="1" lang="en-CA" altLang="zh-CN" dirty="0"/>
              <a:t>CONTENT</a:t>
            </a:r>
            <a:endParaRPr kumimoji="1" lang="zh-CN" altLang="en-US" dirty="0"/>
          </a:p>
        </p:txBody>
      </p:sp>
      <p:sp>
        <p:nvSpPr>
          <p:cNvPr id="3" name="内容占位符 2">
            <a:extLst>
              <a:ext uri="{FF2B5EF4-FFF2-40B4-BE49-F238E27FC236}">
                <a16:creationId xmlns:a16="http://schemas.microsoft.com/office/drawing/2014/main" id="{8BE10596-F56B-F079-972F-8C0C816948CF}"/>
              </a:ext>
            </a:extLst>
          </p:cNvPr>
          <p:cNvSpPr>
            <a:spLocks noGrp="1"/>
          </p:cNvSpPr>
          <p:nvPr>
            <p:ph idx="1"/>
          </p:nvPr>
        </p:nvSpPr>
        <p:spPr/>
        <p:txBody>
          <a:bodyPr/>
          <a:lstStyle/>
          <a:p>
            <a:r>
              <a:rPr kumimoji="1" lang="en-CA" altLang="zh-CN" dirty="0"/>
              <a:t>Introduction</a:t>
            </a:r>
          </a:p>
          <a:p>
            <a:r>
              <a:rPr kumimoji="1" lang="en-CA" altLang="zh-CN" dirty="0"/>
              <a:t>System Architecture</a:t>
            </a:r>
          </a:p>
          <a:p>
            <a:r>
              <a:rPr kumimoji="1" lang="en-CA" altLang="zh-CN" dirty="0"/>
              <a:t>Implementation</a:t>
            </a:r>
          </a:p>
          <a:p>
            <a:r>
              <a:rPr lang="en-CA" altLang="zh-CN" dirty="0"/>
              <a:t>Novelty</a:t>
            </a:r>
            <a:endParaRPr kumimoji="1" lang="en-CA" altLang="zh-CN" dirty="0"/>
          </a:p>
          <a:p>
            <a:r>
              <a:rPr kumimoji="1" lang="en-CA" altLang="zh-CN" dirty="0"/>
              <a:t>Demonstration</a:t>
            </a:r>
            <a:endParaRPr lang="en-CA" altLang="zh-CN" dirty="0"/>
          </a:p>
          <a:p>
            <a:endParaRPr kumimoji="1" lang="zh-CN" altLang="en-US" dirty="0"/>
          </a:p>
        </p:txBody>
      </p:sp>
    </p:spTree>
    <p:extLst>
      <p:ext uri="{BB962C8B-B14F-4D97-AF65-F5344CB8AC3E}">
        <p14:creationId xmlns:p14="http://schemas.microsoft.com/office/powerpoint/2010/main" val="296594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a:extLst>
              <a:ext uri="{FF2B5EF4-FFF2-40B4-BE49-F238E27FC236}">
                <a16:creationId xmlns:a16="http://schemas.microsoft.com/office/drawing/2014/main" id="{DBA50C3A-EA20-6287-5230-9D2D5BA1642C}"/>
              </a:ext>
            </a:extLst>
          </p:cNvPr>
          <p:cNvSpPr/>
          <p:nvPr/>
        </p:nvSpPr>
        <p:spPr>
          <a:xfrm>
            <a:off x="5912453" y="4375751"/>
            <a:ext cx="2528431" cy="152531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91737" y="1501623"/>
            <a:ext cx="4358957" cy="704920"/>
          </a:xfrm>
        </p:spPr>
        <p:txBody>
          <a:bodyPr rtlCol="0">
            <a:noAutofit/>
          </a:bodyPr>
          <a:lstStyle/>
          <a:p>
            <a:pPr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Found an interesting video</a:t>
            </a:r>
            <a:r>
              <a:rPr lang="zh-CN" altLang="en-US" sz="2000" b="1" dirty="0">
                <a:solidFill>
                  <a:schemeClr val="tx1"/>
                </a:solidFill>
              </a:rPr>
              <a:t>，</a:t>
            </a:r>
            <a:endParaRPr lang="en-US" altLang="zh-CN"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CN" sz="2000" b="1" dirty="0">
                <a:solidFill>
                  <a:schemeClr val="tx1"/>
                </a:solidFill>
              </a:rPr>
              <a:t>but don't have time to watch it.</a:t>
            </a: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3</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grpSp>
        <p:nvGrpSpPr>
          <p:cNvPr id="15" name="组合 14">
            <a:extLst>
              <a:ext uri="{FF2B5EF4-FFF2-40B4-BE49-F238E27FC236}">
                <a16:creationId xmlns:a16="http://schemas.microsoft.com/office/drawing/2014/main" id="{5EA3A964-3BDB-3BBD-9A67-E468AAF5A4EB}"/>
              </a:ext>
            </a:extLst>
          </p:cNvPr>
          <p:cNvGrpSpPr/>
          <p:nvPr/>
        </p:nvGrpSpPr>
        <p:grpSpPr>
          <a:xfrm>
            <a:off x="7684637" y="1854083"/>
            <a:ext cx="972000" cy="972000"/>
            <a:chOff x="6945470" y="2296865"/>
            <a:chExt cx="1393393" cy="1393393"/>
          </a:xfrm>
        </p:grpSpPr>
        <p:sp>
          <p:nvSpPr>
            <p:cNvPr id="14" name="椭圆 13">
              <a:extLst>
                <a:ext uri="{FF2B5EF4-FFF2-40B4-BE49-F238E27FC236}">
                  <a16:creationId xmlns:a16="http://schemas.microsoft.com/office/drawing/2014/main" id="{A216EDA2-7EB0-B913-6515-E7DEB38F290F}"/>
                </a:ext>
              </a:extLst>
            </p:cNvPr>
            <p:cNvSpPr/>
            <p:nvPr/>
          </p:nvSpPr>
          <p:spPr>
            <a:xfrm>
              <a:off x="7038453" y="2399398"/>
              <a:ext cx="1207425" cy="1188325"/>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形 6">
              <a:extLst>
                <a:ext uri="{FF2B5EF4-FFF2-40B4-BE49-F238E27FC236}">
                  <a16:creationId xmlns:a16="http://schemas.microsoft.com/office/drawing/2014/main" id="{05CECC9E-61FC-5402-E395-D60D138BF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5470" y="2296865"/>
              <a:ext cx="1393393" cy="1393393"/>
            </a:xfrm>
            <a:prstGeom prst="rect">
              <a:avLst/>
            </a:prstGeom>
          </p:spPr>
        </p:pic>
      </p:grpSp>
      <p:pic>
        <p:nvPicPr>
          <p:cNvPr id="11" name="图形 10">
            <a:extLst>
              <a:ext uri="{FF2B5EF4-FFF2-40B4-BE49-F238E27FC236}">
                <a16:creationId xmlns:a16="http://schemas.microsoft.com/office/drawing/2014/main" id="{AB44B784-79FB-6355-60ED-ACA66EBF28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6426" y="998927"/>
            <a:ext cx="2260434" cy="1591855"/>
          </a:xfrm>
          <a:prstGeom prst="rect">
            <a:avLst/>
          </a:prstGeom>
        </p:spPr>
      </p:pic>
      <p:grpSp>
        <p:nvGrpSpPr>
          <p:cNvPr id="19" name="组合 18">
            <a:extLst>
              <a:ext uri="{FF2B5EF4-FFF2-40B4-BE49-F238E27FC236}">
                <a16:creationId xmlns:a16="http://schemas.microsoft.com/office/drawing/2014/main" id="{07FB7E8A-A990-0EC2-46D9-75CEEBA922EA}"/>
              </a:ext>
            </a:extLst>
          </p:cNvPr>
          <p:cNvGrpSpPr/>
          <p:nvPr/>
        </p:nvGrpSpPr>
        <p:grpSpPr>
          <a:xfrm>
            <a:off x="2696053" y="3427178"/>
            <a:ext cx="972000" cy="972000"/>
            <a:chOff x="5615782" y="3388315"/>
            <a:chExt cx="1905000" cy="1905000"/>
          </a:xfrm>
        </p:grpSpPr>
        <p:sp>
          <p:nvSpPr>
            <p:cNvPr id="18" name="椭圆 17">
              <a:extLst>
                <a:ext uri="{FF2B5EF4-FFF2-40B4-BE49-F238E27FC236}">
                  <a16:creationId xmlns:a16="http://schemas.microsoft.com/office/drawing/2014/main" id="{BB14546F-ABBB-95AB-3BB6-312B05E75FFF}"/>
                </a:ext>
              </a:extLst>
            </p:cNvPr>
            <p:cNvSpPr/>
            <p:nvPr/>
          </p:nvSpPr>
          <p:spPr>
            <a:xfrm>
              <a:off x="5760902" y="3529172"/>
              <a:ext cx="1614760" cy="1623286"/>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形 16">
              <a:extLst>
                <a:ext uri="{FF2B5EF4-FFF2-40B4-BE49-F238E27FC236}">
                  <a16:creationId xmlns:a16="http://schemas.microsoft.com/office/drawing/2014/main" id="{3B95EF47-AAA0-7B31-2834-57F6E46EC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5782" y="3388315"/>
              <a:ext cx="1905000" cy="1905000"/>
            </a:xfrm>
            <a:prstGeom prst="rect">
              <a:avLst/>
            </a:prstGeom>
          </p:spPr>
        </p:pic>
      </p:grpSp>
      <p:pic>
        <p:nvPicPr>
          <p:cNvPr id="21" name="图形 20">
            <a:extLst>
              <a:ext uri="{FF2B5EF4-FFF2-40B4-BE49-F238E27FC236}">
                <a16:creationId xmlns:a16="http://schemas.microsoft.com/office/drawing/2014/main" id="{2FCDF9C2-D3B1-1EF0-4D92-780734D9AE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650" y="2474678"/>
            <a:ext cx="1905000" cy="1905000"/>
          </a:xfrm>
          <a:prstGeom prst="rect">
            <a:avLst/>
          </a:prstGeom>
        </p:spPr>
      </p:pic>
      <p:sp>
        <p:nvSpPr>
          <p:cNvPr id="22" name="Rectangle 2">
            <a:extLst>
              <a:ext uri="{FF2B5EF4-FFF2-40B4-BE49-F238E27FC236}">
                <a16:creationId xmlns:a16="http://schemas.microsoft.com/office/drawing/2014/main" id="{B64D53DF-3EFB-E8D7-E009-AB5E3575541B}"/>
              </a:ext>
            </a:extLst>
          </p:cNvPr>
          <p:cNvSpPr txBox="1">
            <a:spLocks noChangeArrowheads="1"/>
          </p:cNvSpPr>
          <p:nvPr/>
        </p:nvSpPr>
        <p:spPr bwMode="auto">
          <a:xfrm>
            <a:off x="4132851" y="3050624"/>
            <a:ext cx="4766220" cy="70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Facing </a:t>
            </a:r>
            <a:r>
              <a:rPr lang="en-CA" altLang="zh-TW" sz="2000" b="1" dirty="0">
                <a:solidFill>
                  <a:schemeClr val="tx1"/>
                </a:solidFill>
              </a:rPr>
              <a:t>lengthy online</a:t>
            </a:r>
            <a:r>
              <a:rPr lang="zh-CN" altLang="en-US" sz="2000" b="1" dirty="0">
                <a:solidFill>
                  <a:schemeClr val="tx1"/>
                </a:solidFill>
              </a:rPr>
              <a:t> </a:t>
            </a:r>
            <a:r>
              <a:rPr lang="en-US" altLang="zh-CN" sz="2000" b="1" dirty="0">
                <a:solidFill>
                  <a:schemeClr val="tx1"/>
                </a:solidFill>
              </a:rPr>
              <a:t>course</a:t>
            </a:r>
            <a:r>
              <a:rPr lang="en-CA" altLang="zh-TW" sz="2000" b="1" dirty="0">
                <a:solidFill>
                  <a:schemeClr val="tx1"/>
                </a:solidFill>
              </a:rPr>
              <a:t> records</a:t>
            </a:r>
            <a:r>
              <a:rPr lang="zh-CN" altLang="en-US" sz="2000" b="1" dirty="0">
                <a:solidFill>
                  <a:schemeClr val="tx1"/>
                </a:solidFill>
              </a:rPr>
              <a:t>，</a:t>
            </a:r>
            <a:endParaRPr lang="en-US" altLang="zh-CN"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CN" sz="2000" b="1" dirty="0">
                <a:solidFill>
                  <a:schemeClr val="tx1"/>
                </a:solidFill>
              </a:rPr>
              <a:t>want to quickly know the key points.</a:t>
            </a:r>
            <a:endParaRPr lang="en-US" altLang="zh-TW" sz="2000" b="1" dirty="0">
              <a:solidFill>
                <a:schemeClr val="tx1"/>
              </a:solidFill>
            </a:endParaRPr>
          </a:p>
        </p:txBody>
      </p:sp>
      <p:pic>
        <p:nvPicPr>
          <p:cNvPr id="26" name="图形 25">
            <a:extLst>
              <a:ext uri="{FF2B5EF4-FFF2-40B4-BE49-F238E27FC236}">
                <a16:creationId xmlns:a16="http://schemas.microsoft.com/office/drawing/2014/main" id="{B215AB50-17BE-730F-B797-B26E0CECD0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22381" y="2134937"/>
            <a:ext cx="540000" cy="540000"/>
          </a:xfrm>
          <a:prstGeom prst="rect">
            <a:avLst/>
          </a:prstGeom>
        </p:spPr>
      </p:pic>
      <p:pic>
        <p:nvPicPr>
          <p:cNvPr id="28" name="图形 27">
            <a:extLst>
              <a:ext uri="{FF2B5EF4-FFF2-40B4-BE49-F238E27FC236}">
                <a16:creationId xmlns:a16="http://schemas.microsoft.com/office/drawing/2014/main" id="{74B30766-6313-6DF0-1753-6AB426D79F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8173" y="3682044"/>
            <a:ext cx="540000" cy="540000"/>
          </a:xfrm>
          <a:prstGeom prst="rect">
            <a:avLst/>
          </a:prstGeom>
        </p:spPr>
      </p:pic>
      <p:grpSp>
        <p:nvGrpSpPr>
          <p:cNvPr id="35" name="组合 34">
            <a:extLst>
              <a:ext uri="{FF2B5EF4-FFF2-40B4-BE49-F238E27FC236}">
                <a16:creationId xmlns:a16="http://schemas.microsoft.com/office/drawing/2014/main" id="{71AC6A0C-0ADB-56C2-A32C-E24F1747F30E}"/>
              </a:ext>
            </a:extLst>
          </p:cNvPr>
          <p:cNvGrpSpPr>
            <a:grpSpLocks/>
          </p:cNvGrpSpPr>
          <p:nvPr/>
        </p:nvGrpSpPr>
        <p:grpSpPr>
          <a:xfrm>
            <a:off x="5236426" y="5350126"/>
            <a:ext cx="972000" cy="972000"/>
            <a:chOff x="3546000" y="4303759"/>
            <a:chExt cx="1905000" cy="1905000"/>
          </a:xfrm>
        </p:grpSpPr>
        <p:sp>
          <p:nvSpPr>
            <p:cNvPr id="31" name="椭圆 30">
              <a:extLst>
                <a:ext uri="{FF2B5EF4-FFF2-40B4-BE49-F238E27FC236}">
                  <a16:creationId xmlns:a16="http://schemas.microsoft.com/office/drawing/2014/main" id="{8AB96A19-485C-FF49-CD4B-0BC9E1408A26}"/>
                </a:ext>
              </a:extLst>
            </p:cNvPr>
            <p:cNvSpPr/>
            <p:nvPr/>
          </p:nvSpPr>
          <p:spPr>
            <a:xfrm>
              <a:off x="3607026" y="4370474"/>
              <a:ext cx="1782947" cy="177157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97EA554C-FDFB-096E-FEBC-FB6DD13B41F2}"/>
                </a:ext>
              </a:extLst>
            </p:cNvPr>
            <p:cNvSpPr/>
            <p:nvPr/>
          </p:nvSpPr>
          <p:spPr>
            <a:xfrm>
              <a:off x="4135887" y="4717889"/>
              <a:ext cx="504000" cy="50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20FB737B-FCBB-C6C7-5BB0-2FD57B203D39}"/>
                </a:ext>
              </a:extLst>
            </p:cNvPr>
            <p:cNvSpPr/>
            <p:nvPr/>
          </p:nvSpPr>
          <p:spPr>
            <a:xfrm>
              <a:off x="4870930" y="4835828"/>
              <a:ext cx="288000" cy="28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E0890A3-E6B8-8455-FFFE-6B1EA4862F17}"/>
                </a:ext>
              </a:extLst>
            </p:cNvPr>
            <p:cNvSpPr/>
            <p:nvPr/>
          </p:nvSpPr>
          <p:spPr>
            <a:xfrm>
              <a:off x="4602163" y="5533004"/>
              <a:ext cx="244157" cy="2220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图形 29">
              <a:extLst>
                <a:ext uri="{FF2B5EF4-FFF2-40B4-BE49-F238E27FC236}">
                  <a16:creationId xmlns:a16="http://schemas.microsoft.com/office/drawing/2014/main" id="{0B3B5CD9-32C7-53F7-5702-30315658C4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6000" y="4303759"/>
              <a:ext cx="1905000" cy="1905000"/>
            </a:xfrm>
            <a:prstGeom prst="rect">
              <a:avLst/>
            </a:prstGeom>
          </p:spPr>
        </p:pic>
      </p:grpSp>
      <p:sp>
        <p:nvSpPr>
          <p:cNvPr id="36" name="Rectangle 2">
            <a:extLst>
              <a:ext uri="{FF2B5EF4-FFF2-40B4-BE49-F238E27FC236}">
                <a16:creationId xmlns:a16="http://schemas.microsoft.com/office/drawing/2014/main" id="{3E85CB76-85E1-684D-9738-DA086348688B}"/>
              </a:ext>
            </a:extLst>
          </p:cNvPr>
          <p:cNvSpPr txBox="1">
            <a:spLocks noChangeArrowheads="1"/>
          </p:cNvSpPr>
          <p:nvPr/>
        </p:nvSpPr>
        <p:spPr bwMode="auto">
          <a:xfrm>
            <a:off x="586162" y="4811045"/>
            <a:ext cx="3776219" cy="70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Saw</a:t>
            </a:r>
            <a:r>
              <a:rPr lang="zh-CN" altLang="en-US" sz="2000" b="1" dirty="0">
                <a:solidFill>
                  <a:schemeClr val="tx1"/>
                </a:solidFill>
              </a:rPr>
              <a:t> </a:t>
            </a:r>
            <a:r>
              <a:rPr lang="en-US" altLang="zh-CN" sz="2000" b="1" dirty="0">
                <a:solidFill>
                  <a:schemeClr val="tx1"/>
                </a:solidFill>
              </a:rPr>
              <a:t>an eye-catching video, </a:t>
            </a:r>
          </a:p>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but don’t want to be deceived</a:t>
            </a:r>
          </a:p>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by clickbait</a:t>
            </a:r>
            <a:r>
              <a:rPr lang="en-CA" altLang="zh-TW" sz="2000" b="1" dirty="0">
                <a:solidFill>
                  <a:schemeClr val="tx1"/>
                </a:solidFill>
              </a:rPr>
              <a:t>.</a:t>
            </a:r>
            <a:endParaRPr lang="en-US" altLang="zh-CN" sz="2000" b="1" dirty="0">
              <a:solidFill>
                <a:schemeClr val="tx1"/>
              </a:solidFill>
            </a:endParaRPr>
          </a:p>
        </p:txBody>
      </p:sp>
      <p:pic>
        <p:nvPicPr>
          <p:cNvPr id="37" name="图形 36">
            <a:extLst>
              <a:ext uri="{FF2B5EF4-FFF2-40B4-BE49-F238E27FC236}">
                <a16:creationId xmlns:a16="http://schemas.microsoft.com/office/drawing/2014/main" id="{10FFF93C-CF44-A49B-74A6-4CD03D7AB8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565" y="5420009"/>
            <a:ext cx="540000" cy="540000"/>
          </a:xfrm>
          <a:prstGeom prst="rect">
            <a:avLst/>
          </a:prstGeom>
        </p:spPr>
      </p:pic>
      <p:cxnSp>
        <p:nvCxnSpPr>
          <p:cNvPr id="42" name="直线连接符 41">
            <a:extLst>
              <a:ext uri="{FF2B5EF4-FFF2-40B4-BE49-F238E27FC236}">
                <a16:creationId xmlns:a16="http://schemas.microsoft.com/office/drawing/2014/main" id="{46B7E5EA-F013-4C79-A375-2ABBBD8F09D2}"/>
              </a:ext>
            </a:extLst>
          </p:cNvPr>
          <p:cNvCxnSpPr/>
          <p:nvPr/>
        </p:nvCxnSpPr>
        <p:spPr>
          <a:xfrm>
            <a:off x="6700794" y="6090638"/>
            <a:ext cx="104870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图形 43">
            <a:extLst>
              <a:ext uri="{FF2B5EF4-FFF2-40B4-BE49-F238E27FC236}">
                <a16:creationId xmlns:a16="http://schemas.microsoft.com/office/drawing/2014/main" id="{2F71B74F-B9E4-0D53-5D72-EE030D8331E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08426" y="5169053"/>
            <a:ext cx="720000" cy="540000"/>
          </a:xfrm>
          <a:prstGeom prst="rect">
            <a:avLst/>
          </a:prstGeom>
        </p:spPr>
      </p:pic>
      <p:pic>
        <p:nvPicPr>
          <p:cNvPr id="46" name="图形 45">
            <a:extLst>
              <a:ext uri="{FF2B5EF4-FFF2-40B4-BE49-F238E27FC236}">
                <a16:creationId xmlns:a16="http://schemas.microsoft.com/office/drawing/2014/main" id="{D60824B8-CBAC-3CFD-E2DD-5A30E39486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08426" y="4530519"/>
            <a:ext cx="720000" cy="540000"/>
          </a:xfrm>
          <a:prstGeom prst="rect">
            <a:avLst/>
          </a:prstGeom>
        </p:spPr>
      </p:pic>
      <p:sp>
        <p:nvSpPr>
          <p:cNvPr id="47" name="文本框 46">
            <a:extLst>
              <a:ext uri="{FF2B5EF4-FFF2-40B4-BE49-F238E27FC236}">
                <a16:creationId xmlns:a16="http://schemas.microsoft.com/office/drawing/2014/main" id="{580E17F5-7165-3AF5-BE93-CEC88CB29745}"/>
              </a:ext>
            </a:extLst>
          </p:cNvPr>
          <p:cNvSpPr txBox="1"/>
          <p:nvPr/>
        </p:nvSpPr>
        <p:spPr>
          <a:xfrm>
            <a:off x="7044232" y="4575806"/>
            <a:ext cx="1360815" cy="400110"/>
          </a:xfrm>
          <a:prstGeom prst="rect">
            <a:avLst/>
          </a:prstGeom>
          <a:noFill/>
        </p:spPr>
        <p:txBody>
          <a:bodyPr wrap="square" rtlCol="0">
            <a:spAutoFit/>
          </a:bodyPr>
          <a:lstStyle/>
          <a:p>
            <a:r>
              <a:rPr kumimoji="1" lang="en-US" altLang="zh-CN" sz="1000" dirty="0"/>
              <a:t>99.9%</a:t>
            </a:r>
            <a:r>
              <a:rPr kumimoji="1" lang="zh-CN" altLang="en-US" sz="1000" dirty="0"/>
              <a:t> </a:t>
            </a:r>
            <a:r>
              <a:rPr kumimoji="1" lang="en-US" altLang="zh-CN" sz="1000" dirty="0"/>
              <a:t>of people don’t know …</a:t>
            </a:r>
            <a:endParaRPr kumimoji="1" lang="zh-CN" altLang="en-US" sz="1000" dirty="0"/>
          </a:p>
        </p:txBody>
      </p:sp>
      <p:sp>
        <p:nvSpPr>
          <p:cNvPr id="48" name="文本框 47">
            <a:extLst>
              <a:ext uri="{FF2B5EF4-FFF2-40B4-BE49-F238E27FC236}">
                <a16:creationId xmlns:a16="http://schemas.microsoft.com/office/drawing/2014/main" id="{EE7250DB-6E19-41C1-68BC-940160DE9621}"/>
              </a:ext>
            </a:extLst>
          </p:cNvPr>
          <p:cNvSpPr txBox="1"/>
          <p:nvPr/>
        </p:nvSpPr>
        <p:spPr>
          <a:xfrm>
            <a:off x="7044232" y="5163505"/>
            <a:ext cx="1360815" cy="553998"/>
          </a:xfrm>
          <a:prstGeom prst="rect">
            <a:avLst/>
          </a:prstGeom>
          <a:noFill/>
        </p:spPr>
        <p:txBody>
          <a:bodyPr wrap="square" rtlCol="0">
            <a:spAutoFit/>
          </a:bodyPr>
          <a:lstStyle/>
          <a:p>
            <a:r>
              <a:rPr kumimoji="1" lang="en-US" altLang="zh-CN" sz="1000" dirty="0"/>
              <a:t>Can you believe it</a:t>
            </a:r>
            <a:r>
              <a:rPr kumimoji="1" lang="zh-CN" altLang="en-US" sz="1000" dirty="0"/>
              <a:t>？ </a:t>
            </a:r>
            <a:r>
              <a:rPr kumimoji="1" lang="en-US" altLang="zh-CN" sz="1000" dirty="0"/>
              <a:t>President Biden did this</a:t>
            </a:r>
            <a:r>
              <a:rPr kumimoji="1" lang="zh-CN" altLang="en-US" sz="1000" dirty="0"/>
              <a:t> </a:t>
            </a:r>
            <a:r>
              <a:rPr kumimoji="1" lang="en-US" altLang="zh-CN" sz="1000" dirty="0"/>
              <a:t>…</a:t>
            </a:r>
            <a:endParaRPr kumimoji="1" lang="zh-CN" altLang="en-US" sz="1000" dirty="0"/>
          </a:p>
        </p:txBody>
      </p:sp>
    </p:spTree>
    <p:extLst>
      <p:ext uri="{BB962C8B-B14F-4D97-AF65-F5344CB8AC3E}">
        <p14:creationId xmlns:p14="http://schemas.microsoft.com/office/powerpoint/2010/main" val="26847883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588169" y="1384058"/>
            <a:ext cx="8027987" cy="4686452"/>
          </a:xfrm>
        </p:spPr>
        <p:txBody>
          <a:bodyPr rtlCol="0">
            <a:noAutofit/>
          </a:bodyPr>
          <a:lstStyle/>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AI summary for video content based on GPT</a:t>
            </a:r>
            <a:r>
              <a:rPr lang="en-CA" altLang="zh-TW" sz="2000" b="1" dirty="0">
                <a:solidFill>
                  <a:schemeClr val="tx1"/>
                </a:solidFill>
              </a:rPr>
              <a:t>.</a:t>
            </a:r>
            <a:endParaRPr lang="en-US" altLang="zh-TW" sz="2000" b="1" dirty="0">
              <a:solidFill>
                <a:schemeClr val="tx1"/>
              </a:solidFill>
            </a:endParaRPr>
          </a:p>
          <a:p>
            <a:pPr marL="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Given a </a:t>
            </a:r>
            <a:r>
              <a:rPr lang="en-US" altLang="zh-TW" sz="2000" b="1" dirty="0" err="1">
                <a:solidFill>
                  <a:schemeClr val="tx1"/>
                </a:solidFill>
              </a:rPr>
              <a:t>Bilibili</a:t>
            </a:r>
            <a:r>
              <a:rPr lang="en-US" altLang="zh-TW" sz="2000" b="1" dirty="0">
                <a:solidFill>
                  <a:schemeClr val="tx1"/>
                </a:solidFill>
              </a:rPr>
              <a:t> video link, it fetches the text content about the video, sends it in a prompt to the GPT and generate summary.</a:t>
            </a:r>
          </a:p>
          <a:p>
            <a:pPr marL="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Then streams the response back to the user.</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b="1" dirty="0">
                <a:solidFill>
                  <a:schemeClr val="tx1"/>
                </a:solidFill>
              </a:rPr>
              <a:t>Save time and energy for individuals</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b="1" dirty="0">
                <a:solidFill>
                  <a:schemeClr val="tx1"/>
                </a:solidFill>
              </a:rPr>
              <a:t>Companies need to deal with “clickbait” issue</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4</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pic>
        <p:nvPicPr>
          <p:cNvPr id="5" name="图片 4">
            <a:extLst>
              <a:ext uri="{FF2B5EF4-FFF2-40B4-BE49-F238E27FC236}">
                <a16:creationId xmlns:a16="http://schemas.microsoft.com/office/drawing/2014/main" id="{C1169F77-23A6-9CA3-A7D2-D6ECEBFFB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3933569"/>
            <a:ext cx="5207876" cy="801937"/>
          </a:xfrm>
          <a:prstGeom prst="rect">
            <a:avLst/>
          </a:prstGeom>
        </p:spPr>
      </p:pic>
      <p:pic>
        <p:nvPicPr>
          <p:cNvPr id="8" name="图片 7">
            <a:extLst>
              <a:ext uri="{FF2B5EF4-FFF2-40B4-BE49-F238E27FC236}">
                <a16:creationId xmlns:a16="http://schemas.microsoft.com/office/drawing/2014/main" id="{3EECF3BE-5E69-8760-C868-D200F0EC4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761" y="4298396"/>
            <a:ext cx="4299045" cy="1175279"/>
          </a:xfrm>
          <a:prstGeom prst="rect">
            <a:avLst/>
          </a:prstGeom>
        </p:spPr>
      </p:pic>
      <p:pic>
        <p:nvPicPr>
          <p:cNvPr id="10" name="图片 9">
            <a:extLst>
              <a:ext uri="{FF2B5EF4-FFF2-40B4-BE49-F238E27FC236}">
                <a16:creationId xmlns:a16="http://schemas.microsoft.com/office/drawing/2014/main" id="{980CED98-1D03-BA0F-2C4C-4A5AFED5F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584" y="4886035"/>
            <a:ext cx="4435522" cy="1054913"/>
          </a:xfrm>
          <a:prstGeom prst="rect">
            <a:avLst/>
          </a:prstGeom>
        </p:spPr>
      </p:pic>
    </p:spTree>
    <p:extLst>
      <p:ext uri="{BB962C8B-B14F-4D97-AF65-F5344CB8AC3E}">
        <p14:creationId xmlns:p14="http://schemas.microsoft.com/office/powerpoint/2010/main" val="41140753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Document Summarization </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dirty="0">
                <a:solidFill>
                  <a:schemeClr val="tx1"/>
                </a:solidFill>
              </a:rPr>
              <a:t>Extractive summarization</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Identifies relevant subset sentences from the input text and uses them verbatim while still maintaining the original context of the input text.</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dirty="0">
                <a:solidFill>
                  <a:schemeClr val="tx1"/>
                </a:solidFill>
              </a:rPr>
              <a:t>Abstractive summarization</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Produces summary by generating entirely new text that conveys important information from the original text.</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5</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spTree>
    <p:extLst>
      <p:ext uri="{BB962C8B-B14F-4D97-AF65-F5344CB8AC3E}">
        <p14:creationId xmlns:p14="http://schemas.microsoft.com/office/powerpoint/2010/main" val="27005739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2" y="1436688"/>
            <a:ext cx="2643764" cy="4551567"/>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Frontend</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user interaction and results display</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Backend</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parses the query from frontend generates the results to return to frontend, </a:t>
            </a:r>
            <a:r>
              <a:rPr lang="en-US" altLang="zh-TW" sz="2000" dirty="0">
                <a:solidFill>
                  <a:srgbClr val="FF0000"/>
                </a:solidFill>
              </a:rPr>
              <a:t>update the model</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System Architecture</a:t>
            </a:r>
          </a:p>
        </p:txBody>
      </p:sp>
      <p:sp>
        <p:nvSpPr>
          <p:cNvPr id="21559" name="矩形 21558">
            <a:extLst>
              <a:ext uri="{FF2B5EF4-FFF2-40B4-BE49-F238E27FC236}">
                <a16:creationId xmlns:a16="http://schemas.microsoft.com/office/drawing/2014/main" id="{0A0E66DD-C783-9F6E-D08D-21036C09E4C0}"/>
              </a:ext>
            </a:extLst>
          </p:cNvPr>
          <p:cNvSpPr/>
          <p:nvPr/>
        </p:nvSpPr>
        <p:spPr>
          <a:xfrm>
            <a:off x="4032876" y="1229848"/>
            <a:ext cx="3960000" cy="14066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560" name="矩形 21559">
            <a:extLst>
              <a:ext uri="{FF2B5EF4-FFF2-40B4-BE49-F238E27FC236}">
                <a16:creationId xmlns:a16="http://schemas.microsoft.com/office/drawing/2014/main" id="{12007138-0580-BF45-E8EB-4FDDBBFC5416}"/>
              </a:ext>
            </a:extLst>
          </p:cNvPr>
          <p:cNvSpPr/>
          <p:nvPr/>
        </p:nvSpPr>
        <p:spPr>
          <a:xfrm>
            <a:off x="3896412" y="3359519"/>
            <a:ext cx="4274623" cy="29904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1558" name="圆角矩形 21557">
            <a:extLst>
              <a:ext uri="{FF2B5EF4-FFF2-40B4-BE49-F238E27FC236}">
                <a16:creationId xmlns:a16="http://schemas.microsoft.com/office/drawing/2014/main" id="{90A2AECB-E628-36C3-5D91-5D81A4F3A3C7}"/>
              </a:ext>
            </a:extLst>
          </p:cNvPr>
          <p:cNvSpPr/>
          <p:nvPr/>
        </p:nvSpPr>
        <p:spPr>
          <a:xfrm>
            <a:off x="4184762" y="1884664"/>
            <a:ext cx="184896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User interaction</a:t>
            </a:r>
            <a:endParaRPr kumimoji="1" lang="zh-CN" altLang="en-US" dirty="0"/>
          </a:p>
        </p:txBody>
      </p:sp>
      <p:sp>
        <p:nvSpPr>
          <p:cNvPr id="21561" name="矩形 21560">
            <a:extLst>
              <a:ext uri="{FF2B5EF4-FFF2-40B4-BE49-F238E27FC236}">
                <a16:creationId xmlns:a16="http://schemas.microsoft.com/office/drawing/2014/main" id="{610AAD9F-AF54-7926-F45B-7D1B9E4C882A}"/>
              </a:ext>
            </a:extLst>
          </p:cNvPr>
          <p:cNvSpPr/>
          <p:nvPr/>
        </p:nvSpPr>
        <p:spPr>
          <a:xfrm>
            <a:off x="3896412" y="3179901"/>
            <a:ext cx="4274619" cy="40025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Backend</a:t>
            </a:r>
            <a:endParaRPr kumimoji="1" lang="zh-CN" altLang="en-US" dirty="0"/>
          </a:p>
        </p:txBody>
      </p:sp>
      <p:sp>
        <p:nvSpPr>
          <p:cNvPr id="21562" name="矩形 21561">
            <a:extLst>
              <a:ext uri="{FF2B5EF4-FFF2-40B4-BE49-F238E27FC236}">
                <a16:creationId xmlns:a16="http://schemas.microsoft.com/office/drawing/2014/main" id="{F33FAD44-0D6B-3B28-F10A-1E6BA908BD52}"/>
              </a:ext>
            </a:extLst>
          </p:cNvPr>
          <p:cNvSpPr/>
          <p:nvPr/>
        </p:nvSpPr>
        <p:spPr>
          <a:xfrm>
            <a:off x="4032876" y="1236561"/>
            <a:ext cx="3960000" cy="40025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Frontend</a:t>
            </a:r>
            <a:endParaRPr kumimoji="1" lang="zh-CN" altLang="en-US" dirty="0"/>
          </a:p>
        </p:txBody>
      </p:sp>
      <p:cxnSp>
        <p:nvCxnSpPr>
          <p:cNvPr id="21564" name="直线箭头连接符 21563">
            <a:extLst>
              <a:ext uri="{FF2B5EF4-FFF2-40B4-BE49-F238E27FC236}">
                <a16:creationId xmlns:a16="http://schemas.microsoft.com/office/drawing/2014/main" id="{5CA5C208-7818-1C4D-FC14-CBD87503D7DA}"/>
              </a:ext>
            </a:extLst>
          </p:cNvPr>
          <p:cNvCxnSpPr>
            <a:cxnSpLocks/>
          </p:cNvCxnSpPr>
          <p:nvPr/>
        </p:nvCxnSpPr>
        <p:spPr>
          <a:xfrm>
            <a:off x="5321349" y="2661953"/>
            <a:ext cx="0" cy="4866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66" name="直线箭头连接符 21565">
            <a:extLst>
              <a:ext uri="{FF2B5EF4-FFF2-40B4-BE49-F238E27FC236}">
                <a16:creationId xmlns:a16="http://schemas.microsoft.com/office/drawing/2014/main" id="{11A2204B-6FA8-14E4-029E-FE3F98C53275}"/>
              </a:ext>
            </a:extLst>
          </p:cNvPr>
          <p:cNvCxnSpPr/>
          <p:nvPr/>
        </p:nvCxnSpPr>
        <p:spPr>
          <a:xfrm flipV="1">
            <a:off x="6762220" y="2653901"/>
            <a:ext cx="0" cy="4946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241C70D6-5064-7AE5-3F88-7F5FA9EDE029}"/>
              </a:ext>
            </a:extLst>
          </p:cNvPr>
          <p:cNvSpPr/>
          <p:nvPr/>
        </p:nvSpPr>
        <p:spPr>
          <a:xfrm>
            <a:off x="6185607" y="1884664"/>
            <a:ext cx="1643162"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Results</a:t>
            </a:r>
            <a:r>
              <a:rPr kumimoji="1" lang="zh-CN" altLang="en-US" dirty="0"/>
              <a:t> </a:t>
            </a:r>
            <a:r>
              <a:rPr kumimoji="1" lang="en-US" altLang="zh-CN" dirty="0"/>
              <a:t>display</a:t>
            </a:r>
            <a:endParaRPr kumimoji="1" lang="zh-CN" altLang="en-US" dirty="0"/>
          </a:p>
        </p:txBody>
      </p:sp>
      <p:sp>
        <p:nvSpPr>
          <p:cNvPr id="4" name="圆角矩形 3">
            <a:extLst>
              <a:ext uri="{FF2B5EF4-FFF2-40B4-BE49-F238E27FC236}">
                <a16:creationId xmlns:a16="http://schemas.microsoft.com/office/drawing/2014/main" id="{55070704-DF37-6CA2-7E52-FE9C47470587}"/>
              </a:ext>
            </a:extLst>
          </p:cNvPr>
          <p:cNvSpPr/>
          <p:nvPr/>
        </p:nvSpPr>
        <p:spPr>
          <a:xfrm>
            <a:off x="4048297" y="3734821"/>
            <a:ext cx="1601389"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Query</a:t>
            </a:r>
            <a:r>
              <a:rPr kumimoji="1" lang="zh-CN" altLang="en-US" dirty="0"/>
              <a:t> </a:t>
            </a:r>
            <a:r>
              <a:rPr kumimoji="1" lang="en-US" altLang="zh-CN" dirty="0"/>
              <a:t>parsing</a:t>
            </a:r>
            <a:endParaRPr kumimoji="1" lang="zh-CN" altLang="en-US" dirty="0"/>
          </a:p>
        </p:txBody>
      </p:sp>
      <p:sp>
        <p:nvSpPr>
          <p:cNvPr id="5" name="圆角矩形 4">
            <a:extLst>
              <a:ext uri="{FF2B5EF4-FFF2-40B4-BE49-F238E27FC236}">
                <a16:creationId xmlns:a16="http://schemas.microsoft.com/office/drawing/2014/main" id="{C3F9ECAF-8FD8-10E4-566E-39DBA1F74C31}"/>
              </a:ext>
            </a:extLst>
          </p:cNvPr>
          <p:cNvSpPr/>
          <p:nvPr/>
        </p:nvSpPr>
        <p:spPr>
          <a:xfrm>
            <a:off x="5801188" y="3734821"/>
            <a:ext cx="2196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Text content</a:t>
            </a:r>
            <a:r>
              <a:rPr kumimoji="1" lang="zh-CN" altLang="en-US" dirty="0"/>
              <a:t> </a:t>
            </a:r>
            <a:r>
              <a:rPr kumimoji="1" lang="en-US" altLang="zh-CN" dirty="0"/>
              <a:t>crawling</a:t>
            </a:r>
            <a:endParaRPr kumimoji="1" lang="zh-CN" altLang="en-US" dirty="0"/>
          </a:p>
        </p:txBody>
      </p:sp>
      <p:sp>
        <p:nvSpPr>
          <p:cNvPr id="6" name="圆角矩形 5">
            <a:extLst>
              <a:ext uri="{FF2B5EF4-FFF2-40B4-BE49-F238E27FC236}">
                <a16:creationId xmlns:a16="http://schemas.microsoft.com/office/drawing/2014/main" id="{0E7382EA-97CE-DAC5-4F95-A96BAA6A5586}"/>
              </a:ext>
            </a:extLst>
          </p:cNvPr>
          <p:cNvSpPr/>
          <p:nvPr/>
        </p:nvSpPr>
        <p:spPr>
          <a:xfrm>
            <a:off x="4032202" y="5726126"/>
            <a:ext cx="2144093" cy="492442"/>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Summary</a:t>
            </a:r>
            <a:r>
              <a:rPr kumimoji="1" lang="zh-CN" altLang="en-US" dirty="0"/>
              <a:t> </a:t>
            </a:r>
            <a:r>
              <a:rPr kumimoji="1" lang="en-US" altLang="zh-CN" dirty="0"/>
              <a:t>generation</a:t>
            </a:r>
            <a:endParaRPr kumimoji="1" lang="zh-CN" altLang="en-US" dirty="0"/>
          </a:p>
        </p:txBody>
      </p:sp>
      <p:sp>
        <p:nvSpPr>
          <p:cNvPr id="7" name="圆角矩形 6">
            <a:extLst>
              <a:ext uri="{FF2B5EF4-FFF2-40B4-BE49-F238E27FC236}">
                <a16:creationId xmlns:a16="http://schemas.microsoft.com/office/drawing/2014/main" id="{48D872AA-3FCF-3991-EA2C-AA655D265878}"/>
              </a:ext>
            </a:extLst>
          </p:cNvPr>
          <p:cNvSpPr/>
          <p:nvPr/>
        </p:nvSpPr>
        <p:spPr>
          <a:xfrm>
            <a:off x="6250091" y="5056575"/>
            <a:ext cx="1742785" cy="1054858"/>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rPr>
              <a:t>Model</a:t>
            </a:r>
            <a:r>
              <a:rPr kumimoji="1" lang="zh-CN" altLang="en-US" dirty="0">
                <a:solidFill>
                  <a:srgbClr val="FF0000"/>
                </a:solidFill>
              </a:rPr>
              <a:t> </a:t>
            </a:r>
            <a:r>
              <a:rPr kumimoji="1" lang="en-US" altLang="zh-CN" dirty="0">
                <a:solidFill>
                  <a:srgbClr val="FF0000"/>
                </a:solidFill>
              </a:rPr>
              <a:t>update</a:t>
            </a:r>
            <a:r>
              <a:rPr kumimoji="1" lang="zh-CN" altLang="en-US" dirty="0">
                <a:solidFill>
                  <a:srgbClr val="FF0000"/>
                </a:solidFill>
              </a:rPr>
              <a:t>？</a:t>
            </a:r>
            <a:endParaRPr kumimoji="1" lang="en-US" altLang="zh-CN" dirty="0">
              <a:solidFill>
                <a:srgbClr val="FF0000"/>
              </a:solidFill>
            </a:endParaRPr>
          </a:p>
          <a:p>
            <a:pPr algn="ctr"/>
            <a:r>
              <a:rPr kumimoji="1" lang="en-US" altLang="zh-CN" dirty="0">
                <a:solidFill>
                  <a:srgbClr val="FF0000"/>
                </a:solidFill>
              </a:rPr>
              <a:t>Prompt- tuning</a:t>
            </a:r>
            <a:endParaRPr kumimoji="1" lang="zh-CN" altLang="en-US" dirty="0">
              <a:solidFill>
                <a:srgbClr val="FF0000"/>
              </a:solidFill>
            </a:endParaRPr>
          </a:p>
        </p:txBody>
      </p:sp>
      <p:sp>
        <p:nvSpPr>
          <p:cNvPr id="8" name="圆角矩形 7">
            <a:extLst>
              <a:ext uri="{FF2B5EF4-FFF2-40B4-BE49-F238E27FC236}">
                <a16:creationId xmlns:a16="http://schemas.microsoft.com/office/drawing/2014/main" id="{F8954B6E-99EC-D6FE-FB51-495F91C08117}"/>
              </a:ext>
            </a:extLst>
          </p:cNvPr>
          <p:cNvSpPr/>
          <p:nvPr/>
        </p:nvSpPr>
        <p:spPr>
          <a:xfrm>
            <a:off x="6428246" y="4374224"/>
            <a:ext cx="156463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Data</a:t>
            </a:r>
            <a:r>
              <a:rPr kumimoji="1" lang="zh-CN" altLang="en-US" dirty="0"/>
              <a:t> </a:t>
            </a:r>
            <a:r>
              <a:rPr kumimoji="1" lang="en-US" altLang="zh-CN" dirty="0"/>
              <a:t>storage</a:t>
            </a:r>
            <a:endParaRPr kumimoji="1" lang="zh-CN" altLang="en-US" dirty="0"/>
          </a:p>
        </p:txBody>
      </p:sp>
      <p:sp>
        <p:nvSpPr>
          <p:cNvPr id="9" name="圆角矩形 8">
            <a:extLst>
              <a:ext uri="{FF2B5EF4-FFF2-40B4-BE49-F238E27FC236}">
                <a16:creationId xmlns:a16="http://schemas.microsoft.com/office/drawing/2014/main" id="{3B77CF0E-2C35-51CA-008F-949A37D36E32}"/>
              </a:ext>
            </a:extLst>
          </p:cNvPr>
          <p:cNvSpPr/>
          <p:nvPr/>
        </p:nvSpPr>
        <p:spPr>
          <a:xfrm>
            <a:off x="4052295" y="5056575"/>
            <a:ext cx="2124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Prompt</a:t>
            </a:r>
            <a:r>
              <a:rPr kumimoji="1" lang="zh-CN" altLang="en-US" dirty="0"/>
              <a:t> </a:t>
            </a:r>
            <a:r>
              <a:rPr kumimoji="1" lang="en-US" altLang="zh-CN" dirty="0"/>
              <a:t>generation</a:t>
            </a:r>
            <a:endParaRPr kumimoji="1" lang="zh-CN" altLang="en-US" dirty="0"/>
          </a:p>
        </p:txBody>
      </p:sp>
      <p:sp>
        <p:nvSpPr>
          <p:cNvPr id="10" name="文本框 9">
            <a:extLst>
              <a:ext uri="{FF2B5EF4-FFF2-40B4-BE49-F238E27FC236}">
                <a16:creationId xmlns:a16="http://schemas.microsoft.com/office/drawing/2014/main" id="{33A53F15-A162-CFAC-8E8F-FBEC8B715224}"/>
              </a:ext>
            </a:extLst>
          </p:cNvPr>
          <p:cNvSpPr txBox="1"/>
          <p:nvPr/>
        </p:nvSpPr>
        <p:spPr>
          <a:xfrm>
            <a:off x="4600913" y="2698177"/>
            <a:ext cx="832750" cy="369332"/>
          </a:xfrm>
          <a:prstGeom prst="rect">
            <a:avLst/>
          </a:prstGeom>
          <a:noFill/>
        </p:spPr>
        <p:txBody>
          <a:bodyPr wrap="square" rtlCol="0">
            <a:spAutoFit/>
          </a:bodyPr>
          <a:lstStyle/>
          <a:p>
            <a:r>
              <a:rPr kumimoji="1" lang="en-CA" altLang="zh-CN" dirty="0"/>
              <a:t>query</a:t>
            </a:r>
            <a:endParaRPr kumimoji="1" lang="zh-CN" altLang="en-US" dirty="0"/>
          </a:p>
        </p:txBody>
      </p:sp>
      <p:sp>
        <p:nvSpPr>
          <p:cNvPr id="11" name="文本框 10">
            <a:extLst>
              <a:ext uri="{FF2B5EF4-FFF2-40B4-BE49-F238E27FC236}">
                <a16:creationId xmlns:a16="http://schemas.microsoft.com/office/drawing/2014/main" id="{1016B882-FE69-51B7-2DCB-277484434E4B}"/>
              </a:ext>
            </a:extLst>
          </p:cNvPr>
          <p:cNvSpPr txBox="1"/>
          <p:nvPr/>
        </p:nvSpPr>
        <p:spPr>
          <a:xfrm>
            <a:off x="6778541" y="2721366"/>
            <a:ext cx="1050228" cy="369332"/>
          </a:xfrm>
          <a:prstGeom prst="rect">
            <a:avLst/>
          </a:prstGeom>
          <a:noFill/>
        </p:spPr>
        <p:txBody>
          <a:bodyPr wrap="square" rtlCol="0">
            <a:spAutoFit/>
          </a:bodyPr>
          <a:lstStyle/>
          <a:p>
            <a:r>
              <a:rPr kumimoji="1" lang="en-CA" altLang="zh-CN" dirty="0"/>
              <a:t>results</a:t>
            </a:r>
            <a:endParaRPr kumimoji="1" lang="zh-CN" altLang="en-US" dirty="0"/>
          </a:p>
        </p:txBody>
      </p:sp>
      <p:sp>
        <p:nvSpPr>
          <p:cNvPr id="3" name="圆角矩形 2">
            <a:extLst>
              <a:ext uri="{FF2B5EF4-FFF2-40B4-BE49-F238E27FC236}">
                <a16:creationId xmlns:a16="http://schemas.microsoft.com/office/drawing/2014/main" id="{81091DDA-D453-C20F-EE1A-90ECBFE6B0E2}"/>
              </a:ext>
            </a:extLst>
          </p:cNvPr>
          <p:cNvSpPr/>
          <p:nvPr/>
        </p:nvSpPr>
        <p:spPr>
          <a:xfrm>
            <a:off x="4048296" y="4378791"/>
            <a:ext cx="2196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CA" altLang="zh-CN" dirty="0"/>
              <a:t>Text content analysis</a:t>
            </a:r>
            <a:endParaRPr kumimoji="1" lang="zh-CN" altLang="en-US" dirty="0"/>
          </a:p>
        </p:txBody>
      </p:sp>
    </p:spTree>
    <p:extLst>
      <p:ext uri="{BB962C8B-B14F-4D97-AF65-F5344CB8AC3E}">
        <p14:creationId xmlns:p14="http://schemas.microsoft.com/office/powerpoint/2010/main" val="29792931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75505440-E665-27FC-73DE-352B32BA6097}"/>
              </a:ext>
            </a:extLst>
          </p:cNvPr>
          <p:cNvSpPr txBox="1"/>
          <p:nvPr/>
        </p:nvSpPr>
        <p:spPr>
          <a:xfrm>
            <a:off x="4626736" y="4404761"/>
            <a:ext cx="1080000" cy="646331"/>
          </a:xfrm>
          <a:prstGeom prst="rect">
            <a:avLst/>
          </a:prstGeom>
          <a:noFill/>
        </p:spPr>
        <p:txBody>
          <a:bodyPr wrap="square" rtlCol="0">
            <a:spAutoFit/>
          </a:bodyPr>
          <a:lstStyle/>
          <a:p>
            <a:pPr algn="r"/>
            <a:r>
              <a:rPr kumimoji="1" lang="en-CA" altLang="zh-CN" dirty="0"/>
              <a:t>Link</a:t>
            </a:r>
          </a:p>
          <a:p>
            <a:pPr algn="r"/>
            <a:r>
              <a:rPr kumimoji="1" lang="en-CA" altLang="zh-CN" dirty="0"/>
              <a:t>settings</a:t>
            </a:r>
            <a:endParaRPr kumimoji="1" lang="zh-CN" altLang="en-US" dirty="0"/>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2236218" cy="4551567"/>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Workflow</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Get video source</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Post source and settings</a:t>
            </a:r>
            <a:endParaRPr lang="en-US" altLang="zh-TW" sz="20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Crawl the content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Generate prompt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Get summary</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Send back to users</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endParaRPr lang="en-US" altLang="zh-TW" sz="18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Generate prompt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rgbClr val="FF0000"/>
                </a:solidFill>
              </a:rPr>
              <a:t>Prompt-tuning</a:t>
            </a:r>
            <a:r>
              <a:rPr lang="zh-CN" altLang="en-US" sz="1800" dirty="0">
                <a:solidFill>
                  <a:srgbClr val="FF0000"/>
                </a:solidFill>
              </a:rPr>
              <a:t>？</a:t>
            </a:r>
            <a:endParaRPr lang="en-US" altLang="zh-TW" sz="1800" dirty="0">
              <a:solidFill>
                <a:srgbClr val="FF0000"/>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rgbClr val="FF0000"/>
                </a:solidFill>
              </a:rPr>
              <a:t>Update the model</a:t>
            </a:r>
            <a:r>
              <a:rPr lang="zh-CN" altLang="en-US" sz="1800" dirty="0">
                <a:solidFill>
                  <a:srgbClr val="FF0000"/>
                </a:solidFill>
              </a:rPr>
              <a:t>？</a:t>
            </a:r>
            <a:endParaRPr lang="en-US" altLang="zh-CN" sz="1800" dirty="0">
              <a:solidFill>
                <a:srgbClr val="FF0000"/>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CN" sz="1800" dirty="0">
                <a:solidFill>
                  <a:srgbClr val="FF0000"/>
                </a:solidFill>
              </a:rPr>
              <a:t>… </a:t>
            </a:r>
            <a:endParaRPr lang="en-US" altLang="zh-TW" sz="1600" dirty="0">
              <a:solidFill>
                <a:srgbClr val="FF0000"/>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7</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System Architecture</a:t>
            </a:r>
          </a:p>
        </p:txBody>
      </p:sp>
      <p:grpSp>
        <p:nvGrpSpPr>
          <p:cNvPr id="30" name="组合 29">
            <a:extLst>
              <a:ext uri="{FF2B5EF4-FFF2-40B4-BE49-F238E27FC236}">
                <a16:creationId xmlns:a16="http://schemas.microsoft.com/office/drawing/2014/main" id="{1ECE9F95-355D-BE99-7F29-4EE659848901}"/>
              </a:ext>
            </a:extLst>
          </p:cNvPr>
          <p:cNvGrpSpPr/>
          <p:nvPr/>
        </p:nvGrpSpPr>
        <p:grpSpPr>
          <a:xfrm>
            <a:off x="5082806" y="4908255"/>
            <a:ext cx="1570125" cy="1087577"/>
            <a:chOff x="5287950" y="4864687"/>
            <a:chExt cx="1570125" cy="1087577"/>
          </a:xfrm>
        </p:grpSpPr>
        <p:pic>
          <p:nvPicPr>
            <p:cNvPr id="3" name="图形 2">
              <a:extLst>
                <a:ext uri="{FF2B5EF4-FFF2-40B4-BE49-F238E27FC236}">
                  <a16:creationId xmlns:a16="http://schemas.microsoft.com/office/drawing/2014/main" id="{F8E59D07-C6DB-EE8B-0757-590970C9F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950" y="4872264"/>
              <a:ext cx="1080000" cy="1080000"/>
            </a:xfrm>
            <a:prstGeom prst="rect">
              <a:avLst/>
            </a:prstGeom>
          </p:spPr>
        </p:pic>
        <p:pic>
          <p:nvPicPr>
            <p:cNvPr id="5" name="图形 4">
              <a:extLst>
                <a:ext uri="{FF2B5EF4-FFF2-40B4-BE49-F238E27FC236}">
                  <a16:creationId xmlns:a16="http://schemas.microsoft.com/office/drawing/2014/main" id="{3938C63A-5974-45F2-396E-DAC21570DB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8075" y="4864687"/>
              <a:ext cx="1080000" cy="1080000"/>
            </a:xfrm>
            <a:prstGeom prst="rect">
              <a:avLst/>
            </a:prstGeom>
          </p:spPr>
        </p:pic>
      </p:grpSp>
      <p:pic>
        <p:nvPicPr>
          <p:cNvPr id="7" name="图形 6">
            <a:extLst>
              <a:ext uri="{FF2B5EF4-FFF2-40B4-BE49-F238E27FC236}">
                <a16:creationId xmlns:a16="http://schemas.microsoft.com/office/drawing/2014/main" id="{36B317EF-A423-76BF-AC8B-1BBC1E38AE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753" y="3289724"/>
            <a:ext cx="792881" cy="792881"/>
          </a:xfrm>
          <a:prstGeom prst="rect">
            <a:avLst/>
          </a:prstGeom>
        </p:spPr>
      </p:pic>
      <p:pic>
        <p:nvPicPr>
          <p:cNvPr id="11" name="图形 10">
            <a:extLst>
              <a:ext uri="{FF2B5EF4-FFF2-40B4-BE49-F238E27FC236}">
                <a16:creationId xmlns:a16="http://schemas.microsoft.com/office/drawing/2014/main" id="{EDA5F5A0-FE81-646F-B9CD-6D5C92A5C9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3327" y="3267706"/>
            <a:ext cx="792000" cy="792000"/>
          </a:xfrm>
          <a:prstGeom prst="rect">
            <a:avLst/>
          </a:prstGeom>
        </p:spPr>
      </p:pic>
      <p:pic>
        <p:nvPicPr>
          <p:cNvPr id="21" name="图形 20">
            <a:extLst>
              <a:ext uri="{FF2B5EF4-FFF2-40B4-BE49-F238E27FC236}">
                <a16:creationId xmlns:a16="http://schemas.microsoft.com/office/drawing/2014/main" id="{1FF1D4EA-1996-8A9C-40B7-7E268C739F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57194" y="1251610"/>
            <a:ext cx="900000" cy="900000"/>
          </a:xfrm>
          <a:prstGeom prst="rect">
            <a:avLst/>
          </a:prstGeom>
        </p:spPr>
      </p:pic>
      <p:pic>
        <p:nvPicPr>
          <p:cNvPr id="23" name="图片 22">
            <a:extLst>
              <a:ext uri="{FF2B5EF4-FFF2-40B4-BE49-F238E27FC236}">
                <a16:creationId xmlns:a16="http://schemas.microsoft.com/office/drawing/2014/main" id="{0D41BE91-6FA0-179E-8768-03B491D16573}"/>
              </a:ext>
            </a:extLst>
          </p:cNvPr>
          <p:cNvPicPr>
            <a:picLocks noChangeAspect="1"/>
          </p:cNvPicPr>
          <p:nvPr/>
        </p:nvPicPr>
        <p:blipFill rotWithShape="1">
          <a:blip r:embed="rId13">
            <a:extLst>
              <a:ext uri="{28A0092B-C50C-407E-A947-70E740481C1C}">
                <a14:useLocalDpi xmlns:a14="http://schemas.microsoft.com/office/drawing/2010/main" val="0"/>
              </a:ext>
            </a:extLst>
          </a:blip>
          <a:srcRect l="10247" t="34098" r="68861" b="35625"/>
          <a:stretch/>
        </p:blipFill>
        <p:spPr>
          <a:xfrm>
            <a:off x="7535637" y="1377413"/>
            <a:ext cx="622919" cy="648393"/>
          </a:xfrm>
          <a:prstGeom prst="rect">
            <a:avLst/>
          </a:prstGeom>
        </p:spPr>
      </p:pic>
      <p:pic>
        <p:nvPicPr>
          <p:cNvPr id="26" name="图形 25">
            <a:extLst>
              <a:ext uri="{FF2B5EF4-FFF2-40B4-BE49-F238E27FC236}">
                <a16:creationId xmlns:a16="http://schemas.microsoft.com/office/drawing/2014/main" id="{88414A35-7FA3-B1F0-18BC-2239A46DAC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7096" y="3365480"/>
            <a:ext cx="900000" cy="900000"/>
          </a:xfrm>
          <a:prstGeom prst="rect">
            <a:avLst/>
          </a:prstGeom>
        </p:spPr>
      </p:pic>
      <p:sp>
        <p:nvSpPr>
          <p:cNvPr id="35" name="文本框 34">
            <a:extLst>
              <a:ext uri="{FF2B5EF4-FFF2-40B4-BE49-F238E27FC236}">
                <a16:creationId xmlns:a16="http://schemas.microsoft.com/office/drawing/2014/main" id="{12C9B53C-24AB-2E0E-845C-0E34FA5F6C0D}"/>
              </a:ext>
            </a:extLst>
          </p:cNvPr>
          <p:cNvSpPr txBox="1"/>
          <p:nvPr/>
        </p:nvSpPr>
        <p:spPr>
          <a:xfrm>
            <a:off x="3633162" y="5197582"/>
            <a:ext cx="798628" cy="369332"/>
          </a:xfrm>
          <a:prstGeom prst="rect">
            <a:avLst/>
          </a:prstGeom>
          <a:noFill/>
        </p:spPr>
        <p:txBody>
          <a:bodyPr wrap="square" rtlCol="0">
            <a:spAutoFit/>
          </a:bodyPr>
          <a:lstStyle/>
          <a:p>
            <a:r>
              <a:rPr kumimoji="1" lang="en-CA" altLang="zh-CN" dirty="0"/>
              <a:t>link</a:t>
            </a:r>
            <a:endParaRPr kumimoji="1" lang="zh-CN" altLang="en-US" dirty="0"/>
          </a:p>
        </p:txBody>
      </p:sp>
      <p:cxnSp>
        <p:nvCxnSpPr>
          <p:cNvPr id="37" name="直线箭头连接符 36">
            <a:extLst>
              <a:ext uri="{FF2B5EF4-FFF2-40B4-BE49-F238E27FC236}">
                <a16:creationId xmlns:a16="http://schemas.microsoft.com/office/drawing/2014/main" id="{F3D19441-557C-3132-8725-B583C83D6269}"/>
              </a:ext>
            </a:extLst>
          </p:cNvPr>
          <p:cNvCxnSpPr/>
          <p:nvPr/>
        </p:nvCxnSpPr>
        <p:spPr>
          <a:xfrm flipV="1">
            <a:off x="5683905" y="4470077"/>
            <a:ext cx="0" cy="45247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曲线连接符 38">
            <a:extLst>
              <a:ext uri="{FF2B5EF4-FFF2-40B4-BE49-F238E27FC236}">
                <a16:creationId xmlns:a16="http://schemas.microsoft.com/office/drawing/2014/main" id="{50180D5F-0BBA-F165-6E31-96E96A65C642}"/>
              </a:ext>
            </a:extLst>
          </p:cNvPr>
          <p:cNvCxnSpPr>
            <a:cxnSpLocks/>
          </p:cNvCxnSpPr>
          <p:nvPr/>
        </p:nvCxnSpPr>
        <p:spPr>
          <a:xfrm rot="16200000" flipH="1">
            <a:off x="3816367" y="4496928"/>
            <a:ext cx="989166" cy="1028006"/>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E5FE737-127B-D74E-F1D0-D892BCF9FE5E}"/>
              </a:ext>
            </a:extLst>
          </p:cNvPr>
          <p:cNvCxnSpPr>
            <a:cxnSpLocks/>
          </p:cNvCxnSpPr>
          <p:nvPr/>
        </p:nvCxnSpPr>
        <p:spPr>
          <a:xfrm>
            <a:off x="5779343" y="4482873"/>
            <a:ext cx="0" cy="453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F3B41B4-12DC-1056-EF36-6D44646C11EE}"/>
              </a:ext>
            </a:extLst>
          </p:cNvPr>
          <p:cNvSpPr txBox="1"/>
          <p:nvPr/>
        </p:nvSpPr>
        <p:spPr>
          <a:xfrm>
            <a:off x="5757762" y="4549911"/>
            <a:ext cx="1340548"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49" name="直线箭头连接符 48">
            <a:extLst>
              <a:ext uri="{FF2B5EF4-FFF2-40B4-BE49-F238E27FC236}">
                <a16:creationId xmlns:a16="http://schemas.microsoft.com/office/drawing/2014/main" id="{8E8DB07E-FDDE-C263-F2AB-3DDABA4A6419}"/>
              </a:ext>
            </a:extLst>
          </p:cNvPr>
          <p:cNvCxnSpPr/>
          <p:nvPr/>
        </p:nvCxnSpPr>
        <p:spPr>
          <a:xfrm flipV="1">
            <a:off x="5624716" y="2460360"/>
            <a:ext cx="0" cy="68400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C2582B19-2C87-4D99-9475-534BA4056055}"/>
              </a:ext>
            </a:extLst>
          </p:cNvPr>
          <p:cNvCxnSpPr>
            <a:cxnSpLocks/>
          </p:cNvCxnSpPr>
          <p:nvPr/>
        </p:nvCxnSpPr>
        <p:spPr>
          <a:xfrm>
            <a:off x="5748122" y="2460360"/>
            <a:ext cx="0" cy="68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E950281-4E17-23B5-803D-3B3EDEC99F72}"/>
              </a:ext>
            </a:extLst>
          </p:cNvPr>
          <p:cNvSpPr txBox="1"/>
          <p:nvPr/>
        </p:nvSpPr>
        <p:spPr>
          <a:xfrm>
            <a:off x="4606202" y="2478613"/>
            <a:ext cx="1028006" cy="646331"/>
          </a:xfrm>
          <a:prstGeom prst="rect">
            <a:avLst/>
          </a:prstGeom>
          <a:noFill/>
        </p:spPr>
        <p:txBody>
          <a:bodyPr wrap="square" rtlCol="0">
            <a:spAutoFit/>
          </a:bodyPr>
          <a:lstStyle/>
          <a:p>
            <a:pPr algn="r"/>
            <a:r>
              <a:rPr kumimoji="1" lang="en-CA" altLang="zh-CN" dirty="0"/>
              <a:t>Link</a:t>
            </a:r>
          </a:p>
          <a:p>
            <a:pPr algn="r"/>
            <a:r>
              <a:rPr kumimoji="1" lang="en-CA" altLang="zh-CN" dirty="0"/>
              <a:t>settings</a:t>
            </a:r>
            <a:endParaRPr kumimoji="1" lang="zh-CN" altLang="en-US" dirty="0"/>
          </a:p>
        </p:txBody>
      </p:sp>
      <p:sp>
        <p:nvSpPr>
          <p:cNvPr id="52" name="文本框 51">
            <a:extLst>
              <a:ext uri="{FF2B5EF4-FFF2-40B4-BE49-F238E27FC236}">
                <a16:creationId xmlns:a16="http://schemas.microsoft.com/office/drawing/2014/main" id="{480058DA-6D7F-1613-874B-20258FEBF539}"/>
              </a:ext>
            </a:extLst>
          </p:cNvPr>
          <p:cNvSpPr txBox="1"/>
          <p:nvPr/>
        </p:nvSpPr>
        <p:spPr>
          <a:xfrm>
            <a:off x="5721344" y="2584670"/>
            <a:ext cx="1340548"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21507" name="曲线连接符 21506">
            <a:extLst>
              <a:ext uri="{FF2B5EF4-FFF2-40B4-BE49-F238E27FC236}">
                <a16:creationId xmlns:a16="http://schemas.microsoft.com/office/drawing/2014/main" id="{5170CAB0-AB0F-E937-CB57-2522C645DCD3}"/>
              </a:ext>
            </a:extLst>
          </p:cNvPr>
          <p:cNvCxnSpPr>
            <a:cxnSpLocks/>
          </p:cNvCxnSpPr>
          <p:nvPr/>
        </p:nvCxnSpPr>
        <p:spPr>
          <a:xfrm rot="5400000" flipH="1" flipV="1">
            <a:off x="3635656" y="1606085"/>
            <a:ext cx="1304018" cy="161278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10" name="曲线连接符 21509">
            <a:extLst>
              <a:ext uri="{FF2B5EF4-FFF2-40B4-BE49-F238E27FC236}">
                <a16:creationId xmlns:a16="http://schemas.microsoft.com/office/drawing/2014/main" id="{A81D23FB-201A-ECC6-D7DA-1FAE1E4EA108}"/>
              </a:ext>
            </a:extLst>
          </p:cNvPr>
          <p:cNvCxnSpPr>
            <a:cxnSpLocks/>
          </p:cNvCxnSpPr>
          <p:nvPr/>
        </p:nvCxnSpPr>
        <p:spPr>
          <a:xfrm rot="10800000" flipV="1">
            <a:off x="3636669" y="1896242"/>
            <a:ext cx="1588477" cy="118218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21529" name="文本框 21528">
            <a:extLst>
              <a:ext uri="{FF2B5EF4-FFF2-40B4-BE49-F238E27FC236}">
                <a16:creationId xmlns:a16="http://schemas.microsoft.com/office/drawing/2014/main" id="{4107D46E-A4A5-04B3-9B45-C1D95C28F7DE}"/>
              </a:ext>
            </a:extLst>
          </p:cNvPr>
          <p:cNvSpPr txBox="1"/>
          <p:nvPr/>
        </p:nvSpPr>
        <p:spPr>
          <a:xfrm>
            <a:off x="3097768" y="1521975"/>
            <a:ext cx="997834" cy="646331"/>
          </a:xfrm>
          <a:prstGeom prst="rect">
            <a:avLst/>
          </a:prstGeom>
          <a:noFill/>
        </p:spPr>
        <p:txBody>
          <a:bodyPr wrap="square" rtlCol="0">
            <a:spAutoFit/>
          </a:bodyPr>
          <a:lstStyle/>
          <a:p>
            <a:pPr algn="r"/>
            <a:r>
              <a:rPr kumimoji="1" lang="en-CA" altLang="zh-CN" dirty="0"/>
              <a:t>text</a:t>
            </a:r>
          </a:p>
          <a:p>
            <a:pPr algn="r"/>
            <a:r>
              <a:rPr kumimoji="1" lang="en-CA" altLang="zh-CN" dirty="0"/>
              <a:t>content</a:t>
            </a:r>
            <a:endParaRPr kumimoji="1" lang="zh-CN" altLang="en-US" dirty="0"/>
          </a:p>
        </p:txBody>
      </p:sp>
      <p:sp>
        <p:nvSpPr>
          <p:cNvPr id="21530" name="文本框 21529">
            <a:extLst>
              <a:ext uri="{FF2B5EF4-FFF2-40B4-BE49-F238E27FC236}">
                <a16:creationId xmlns:a16="http://schemas.microsoft.com/office/drawing/2014/main" id="{EA473B07-C5B7-C812-A5E0-11768E4C8767}"/>
              </a:ext>
            </a:extLst>
          </p:cNvPr>
          <p:cNvSpPr txBox="1"/>
          <p:nvPr/>
        </p:nvSpPr>
        <p:spPr>
          <a:xfrm>
            <a:off x="3940463" y="2315960"/>
            <a:ext cx="967628" cy="369332"/>
          </a:xfrm>
          <a:prstGeom prst="rect">
            <a:avLst/>
          </a:prstGeom>
          <a:noFill/>
        </p:spPr>
        <p:txBody>
          <a:bodyPr wrap="square" rtlCol="0">
            <a:spAutoFit/>
          </a:bodyPr>
          <a:lstStyle/>
          <a:p>
            <a:r>
              <a:rPr kumimoji="1" lang="en-CA" altLang="zh-CN" dirty="0"/>
              <a:t>crawler</a:t>
            </a:r>
            <a:endParaRPr kumimoji="1" lang="zh-CN" altLang="en-US" dirty="0"/>
          </a:p>
        </p:txBody>
      </p:sp>
      <p:cxnSp>
        <p:nvCxnSpPr>
          <p:cNvPr id="21540" name="直线箭头连接符 21539">
            <a:extLst>
              <a:ext uri="{FF2B5EF4-FFF2-40B4-BE49-F238E27FC236}">
                <a16:creationId xmlns:a16="http://schemas.microsoft.com/office/drawing/2014/main" id="{2BC2D880-7E95-8F37-8FC2-27FEB4390E53}"/>
              </a:ext>
            </a:extLst>
          </p:cNvPr>
          <p:cNvCxnSpPr>
            <a:cxnSpLocks/>
          </p:cNvCxnSpPr>
          <p:nvPr/>
        </p:nvCxnSpPr>
        <p:spPr>
          <a:xfrm>
            <a:off x="6123944" y="1551981"/>
            <a:ext cx="137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42" name="直线箭头连接符 21541">
            <a:extLst>
              <a:ext uri="{FF2B5EF4-FFF2-40B4-BE49-F238E27FC236}">
                <a16:creationId xmlns:a16="http://schemas.microsoft.com/office/drawing/2014/main" id="{BB793B49-8948-9FC9-A856-F3F69B03CB57}"/>
              </a:ext>
            </a:extLst>
          </p:cNvPr>
          <p:cNvCxnSpPr>
            <a:cxnSpLocks/>
          </p:cNvCxnSpPr>
          <p:nvPr/>
        </p:nvCxnSpPr>
        <p:spPr>
          <a:xfrm flipH="1">
            <a:off x="6107319" y="1668360"/>
            <a:ext cx="137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43" name="文本框 21542">
            <a:extLst>
              <a:ext uri="{FF2B5EF4-FFF2-40B4-BE49-F238E27FC236}">
                <a16:creationId xmlns:a16="http://schemas.microsoft.com/office/drawing/2014/main" id="{ABDC29BC-DCEA-7DD7-35AC-A72DCF904610}"/>
              </a:ext>
            </a:extLst>
          </p:cNvPr>
          <p:cNvSpPr txBox="1"/>
          <p:nvPr/>
        </p:nvSpPr>
        <p:spPr>
          <a:xfrm>
            <a:off x="6310749" y="1131270"/>
            <a:ext cx="2575079" cy="369332"/>
          </a:xfrm>
          <a:prstGeom prst="rect">
            <a:avLst/>
          </a:prstGeom>
          <a:noFill/>
        </p:spPr>
        <p:txBody>
          <a:bodyPr wrap="square" rtlCol="0">
            <a:spAutoFit/>
          </a:bodyPr>
          <a:lstStyle/>
          <a:p>
            <a:r>
              <a:rPr kumimoji="1" lang="en-CA" altLang="zh-CN" dirty="0"/>
              <a:t>Prompt/</a:t>
            </a:r>
            <a:r>
              <a:rPr kumimoji="1" lang="en-CA" altLang="zh-CN" dirty="0">
                <a:solidFill>
                  <a:srgbClr val="FF0000"/>
                </a:solidFill>
              </a:rPr>
              <a:t>prompt-tuning</a:t>
            </a:r>
            <a:endParaRPr kumimoji="1" lang="zh-CN" altLang="en-US" dirty="0">
              <a:solidFill>
                <a:srgbClr val="FF0000"/>
              </a:solidFill>
            </a:endParaRPr>
          </a:p>
        </p:txBody>
      </p:sp>
      <p:sp>
        <p:nvSpPr>
          <p:cNvPr id="21544" name="文本框 21543">
            <a:extLst>
              <a:ext uri="{FF2B5EF4-FFF2-40B4-BE49-F238E27FC236}">
                <a16:creationId xmlns:a16="http://schemas.microsoft.com/office/drawing/2014/main" id="{6C8E66BA-F941-A0D4-42B6-9888C0B46384}"/>
              </a:ext>
            </a:extLst>
          </p:cNvPr>
          <p:cNvSpPr txBox="1"/>
          <p:nvPr/>
        </p:nvSpPr>
        <p:spPr>
          <a:xfrm>
            <a:off x="6307125" y="1628686"/>
            <a:ext cx="1218621"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21546" name="直线箭头连接符 21545">
            <a:extLst>
              <a:ext uri="{FF2B5EF4-FFF2-40B4-BE49-F238E27FC236}">
                <a16:creationId xmlns:a16="http://schemas.microsoft.com/office/drawing/2014/main" id="{BDDD41BC-564B-2562-83AB-825E7EBDE5AE}"/>
              </a:ext>
            </a:extLst>
          </p:cNvPr>
          <p:cNvCxnSpPr>
            <a:cxnSpLocks/>
          </p:cNvCxnSpPr>
          <p:nvPr/>
        </p:nvCxnSpPr>
        <p:spPr>
          <a:xfrm flipH="1">
            <a:off x="7797221" y="2408185"/>
            <a:ext cx="1" cy="874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48" name="直线箭头连接符 21547">
            <a:extLst>
              <a:ext uri="{FF2B5EF4-FFF2-40B4-BE49-F238E27FC236}">
                <a16:creationId xmlns:a16="http://schemas.microsoft.com/office/drawing/2014/main" id="{AA00F7B7-BCE2-330B-A0F2-4840638FE253}"/>
              </a:ext>
            </a:extLst>
          </p:cNvPr>
          <p:cNvCxnSpPr>
            <a:cxnSpLocks/>
          </p:cNvCxnSpPr>
          <p:nvPr/>
        </p:nvCxnSpPr>
        <p:spPr>
          <a:xfrm flipV="1">
            <a:off x="7913596" y="2408185"/>
            <a:ext cx="1" cy="874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49" name="文本框 21548">
            <a:extLst>
              <a:ext uri="{FF2B5EF4-FFF2-40B4-BE49-F238E27FC236}">
                <a16:creationId xmlns:a16="http://schemas.microsoft.com/office/drawing/2014/main" id="{674687E3-79E7-07B5-DE20-DAF734964E17}"/>
              </a:ext>
            </a:extLst>
          </p:cNvPr>
          <p:cNvSpPr txBox="1"/>
          <p:nvPr/>
        </p:nvSpPr>
        <p:spPr>
          <a:xfrm>
            <a:off x="6926326" y="2560760"/>
            <a:ext cx="1218621" cy="646331"/>
          </a:xfrm>
          <a:prstGeom prst="rect">
            <a:avLst/>
          </a:prstGeom>
          <a:noFill/>
        </p:spPr>
        <p:txBody>
          <a:bodyPr wrap="square" rtlCol="0">
            <a:spAutoFit/>
          </a:bodyPr>
          <a:lstStyle/>
          <a:p>
            <a:r>
              <a:rPr kumimoji="1" lang="en-CA" altLang="zh-CN" dirty="0">
                <a:solidFill>
                  <a:srgbClr val="FF0000"/>
                </a:solidFill>
              </a:rPr>
              <a:t>Fine-</a:t>
            </a:r>
          </a:p>
          <a:p>
            <a:r>
              <a:rPr kumimoji="1" lang="en-CA" altLang="zh-CN" dirty="0">
                <a:solidFill>
                  <a:srgbClr val="FF0000"/>
                </a:solidFill>
              </a:rPr>
              <a:t>tuning</a:t>
            </a:r>
            <a:endParaRPr kumimoji="1" lang="zh-CN" altLang="en-US" dirty="0">
              <a:solidFill>
                <a:srgbClr val="FF0000"/>
              </a:solidFill>
            </a:endParaRPr>
          </a:p>
        </p:txBody>
      </p:sp>
      <p:sp>
        <p:nvSpPr>
          <p:cNvPr id="21550" name="文本框 21549">
            <a:extLst>
              <a:ext uri="{FF2B5EF4-FFF2-40B4-BE49-F238E27FC236}">
                <a16:creationId xmlns:a16="http://schemas.microsoft.com/office/drawing/2014/main" id="{11466454-46C3-8512-F947-81CF33ED7B9A}"/>
              </a:ext>
            </a:extLst>
          </p:cNvPr>
          <p:cNvSpPr txBox="1"/>
          <p:nvPr/>
        </p:nvSpPr>
        <p:spPr>
          <a:xfrm>
            <a:off x="7925379" y="2579730"/>
            <a:ext cx="1218621" cy="369332"/>
          </a:xfrm>
          <a:prstGeom prst="rect">
            <a:avLst/>
          </a:prstGeom>
          <a:noFill/>
        </p:spPr>
        <p:txBody>
          <a:bodyPr wrap="square" rtlCol="0">
            <a:spAutoFit/>
          </a:bodyPr>
          <a:lstStyle/>
          <a:p>
            <a:r>
              <a:rPr kumimoji="1" lang="en-CA" altLang="zh-CN" dirty="0">
                <a:solidFill>
                  <a:srgbClr val="FF0000"/>
                </a:solidFill>
              </a:rPr>
              <a:t>Model</a:t>
            </a:r>
            <a:endParaRPr kumimoji="1" lang="zh-CN" altLang="en-US" dirty="0">
              <a:solidFill>
                <a:srgbClr val="FF0000"/>
              </a:solidFill>
            </a:endParaRPr>
          </a:p>
        </p:txBody>
      </p:sp>
      <p:sp>
        <p:nvSpPr>
          <p:cNvPr id="21551" name="文本框 21550">
            <a:extLst>
              <a:ext uri="{FF2B5EF4-FFF2-40B4-BE49-F238E27FC236}">
                <a16:creationId xmlns:a16="http://schemas.microsoft.com/office/drawing/2014/main" id="{B7EAB568-82F7-9BA0-9C26-C200DF484389}"/>
              </a:ext>
            </a:extLst>
          </p:cNvPr>
          <p:cNvSpPr txBox="1"/>
          <p:nvPr/>
        </p:nvSpPr>
        <p:spPr>
          <a:xfrm>
            <a:off x="5622806" y="5818743"/>
            <a:ext cx="1096122" cy="369332"/>
          </a:xfrm>
          <a:prstGeom prst="rect">
            <a:avLst/>
          </a:prstGeom>
          <a:noFill/>
        </p:spPr>
        <p:txBody>
          <a:bodyPr wrap="square" rtlCol="0">
            <a:spAutoFit/>
          </a:bodyPr>
          <a:lstStyle/>
          <a:p>
            <a:r>
              <a:rPr kumimoji="1" lang="en-CA" altLang="zh-CN" dirty="0"/>
              <a:t>user</a:t>
            </a:r>
            <a:endParaRPr kumimoji="1" lang="zh-CN" altLang="en-US" dirty="0"/>
          </a:p>
        </p:txBody>
      </p:sp>
      <p:sp>
        <p:nvSpPr>
          <p:cNvPr id="21552" name="文本框 21551">
            <a:extLst>
              <a:ext uri="{FF2B5EF4-FFF2-40B4-BE49-F238E27FC236}">
                <a16:creationId xmlns:a16="http://schemas.microsoft.com/office/drawing/2014/main" id="{B93B7788-D461-0982-C144-6ED1EC2FC439}"/>
              </a:ext>
            </a:extLst>
          </p:cNvPr>
          <p:cNvSpPr txBox="1"/>
          <p:nvPr/>
        </p:nvSpPr>
        <p:spPr>
          <a:xfrm>
            <a:off x="2860181" y="4074646"/>
            <a:ext cx="1545962" cy="369332"/>
          </a:xfrm>
          <a:prstGeom prst="rect">
            <a:avLst/>
          </a:prstGeom>
          <a:noFill/>
        </p:spPr>
        <p:txBody>
          <a:bodyPr wrap="square" rtlCol="0">
            <a:spAutoFit/>
          </a:bodyPr>
          <a:lstStyle/>
          <a:p>
            <a:r>
              <a:rPr kumimoji="1" lang="en-CA" altLang="zh-CN" dirty="0"/>
              <a:t>Video source</a:t>
            </a:r>
            <a:endParaRPr kumimoji="1" lang="zh-CN" altLang="en-US" dirty="0"/>
          </a:p>
        </p:txBody>
      </p:sp>
      <p:sp>
        <p:nvSpPr>
          <p:cNvPr id="21553" name="文本框 21552">
            <a:extLst>
              <a:ext uri="{FF2B5EF4-FFF2-40B4-BE49-F238E27FC236}">
                <a16:creationId xmlns:a16="http://schemas.microsoft.com/office/drawing/2014/main" id="{DEDE1844-B795-1170-58DC-513EC4559A1F}"/>
              </a:ext>
            </a:extLst>
          </p:cNvPr>
          <p:cNvSpPr txBox="1"/>
          <p:nvPr/>
        </p:nvSpPr>
        <p:spPr>
          <a:xfrm>
            <a:off x="5227818" y="4049366"/>
            <a:ext cx="1163800" cy="369332"/>
          </a:xfrm>
          <a:prstGeom prst="rect">
            <a:avLst/>
          </a:prstGeom>
          <a:noFill/>
        </p:spPr>
        <p:txBody>
          <a:bodyPr wrap="square" rtlCol="0">
            <a:spAutoFit/>
          </a:bodyPr>
          <a:lstStyle/>
          <a:p>
            <a:r>
              <a:rPr kumimoji="1" lang="en-CA" altLang="zh-CN" dirty="0"/>
              <a:t>browser</a:t>
            </a:r>
            <a:endParaRPr kumimoji="1" lang="zh-CN" altLang="en-US" dirty="0"/>
          </a:p>
        </p:txBody>
      </p:sp>
      <p:sp>
        <p:nvSpPr>
          <p:cNvPr id="21554" name="文本框 21553">
            <a:extLst>
              <a:ext uri="{FF2B5EF4-FFF2-40B4-BE49-F238E27FC236}">
                <a16:creationId xmlns:a16="http://schemas.microsoft.com/office/drawing/2014/main" id="{64DF5561-9870-9827-6939-C56466DD6996}"/>
              </a:ext>
            </a:extLst>
          </p:cNvPr>
          <p:cNvSpPr txBox="1"/>
          <p:nvPr/>
        </p:nvSpPr>
        <p:spPr>
          <a:xfrm>
            <a:off x="7142780" y="4282393"/>
            <a:ext cx="1545962" cy="369332"/>
          </a:xfrm>
          <a:prstGeom prst="rect">
            <a:avLst/>
          </a:prstGeom>
          <a:noFill/>
        </p:spPr>
        <p:txBody>
          <a:bodyPr wrap="square" rtlCol="0">
            <a:spAutoFit/>
          </a:bodyPr>
          <a:lstStyle/>
          <a:p>
            <a:r>
              <a:rPr kumimoji="1" lang="en-CA" altLang="zh-CN" dirty="0"/>
              <a:t>Could server</a:t>
            </a:r>
            <a:endParaRPr kumimoji="1" lang="zh-CN" altLang="en-US" dirty="0"/>
          </a:p>
        </p:txBody>
      </p:sp>
      <p:sp>
        <p:nvSpPr>
          <p:cNvPr id="21555" name="文本框 21554">
            <a:extLst>
              <a:ext uri="{FF2B5EF4-FFF2-40B4-BE49-F238E27FC236}">
                <a16:creationId xmlns:a16="http://schemas.microsoft.com/office/drawing/2014/main" id="{0EB41094-BDCF-6D6A-A15E-05774D40296A}"/>
              </a:ext>
            </a:extLst>
          </p:cNvPr>
          <p:cNvSpPr txBox="1"/>
          <p:nvPr/>
        </p:nvSpPr>
        <p:spPr>
          <a:xfrm>
            <a:off x="4877340" y="2078436"/>
            <a:ext cx="1969406" cy="369332"/>
          </a:xfrm>
          <a:prstGeom prst="rect">
            <a:avLst/>
          </a:prstGeom>
          <a:noFill/>
        </p:spPr>
        <p:txBody>
          <a:bodyPr wrap="square" rtlCol="0">
            <a:spAutoFit/>
          </a:bodyPr>
          <a:lstStyle/>
          <a:p>
            <a:r>
              <a:rPr kumimoji="1" lang="en-CA" altLang="zh-CN" dirty="0"/>
              <a:t>Server</a:t>
            </a:r>
            <a:r>
              <a:rPr kumimoji="1" lang="zh-CN" altLang="en-US" dirty="0"/>
              <a:t> </a:t>
            </a:r>
            <a:r>
              <a:rPr kumimoji="1" lang="en-US" altLang="zh-CN" dirty="0"/>
              <a:t>program</a:t>
            </a:r>
            <a:endParaRPr kumimoji="1" lang="zh-CN" altLang="en-US" dirty="0"/>
          </a:p>
        </p:txBody>
      </p:sp>
      <p:sp>
        <p:nvSpPr>
          <p:cNvPr id="21556" name="文本框 21555">
            <a:extLst>
              <a:ext uri="{FF2B5EF4-FFF2-40B4-BE49-F238E27FC236}">
                <a16:creationId xmlns:a16="http://schemas.microsoft.com/office/drawing/2014/main" id="{D8386021-1544-04BE-FDB6-2BE46453EF56}"/>
              </a:ext>
            </a:extLst>
          </p:cNvPr>
          <p:cNvSpPr txBox="1"/>
          <p:nvPr/>
        </p:nvSpPr>
        <p:spPr>
          <a:xfrm>
            <a:off x="7168288" y="1981084"/>
            <a:ext cx="1447393" cy="369332"/>
          </a:xfrm>
          <a:prstGeom prst="rect">
            <a:avLst/>
          </a:prstGeom>
          <a:noFill/>
        </p:spPr>
        <p:txBody>
          <a:bodyPr wrap="square" rtlCol="0">
            <a:spAutoFit/>
          </a:bodyPr>
          <a:lstStyle/>
          <a:p>
            <a:r>
              <a:rPr kumimoji="1" lang="en-CA" altLang="zh-CN" dirty="0" err="1"/>
              <a:t>OpenAI</a:t>
            </a:r>
            <a:r>
              <a:rPr kumimoji="1" lang="en-CA" altLang="zh-CN" dirty="0"/>
              <a:t> API</a:t>
            </a:r>
            <a:endParaRPr kumimoji="1" lang="zh-CN" altLang="en-US" dirty="0"/>
          </a:p>
        </p:txBody>
      </p:sp>
    </p:spTree>
    <p:extLst>
      <p:ext uri="{BB962C8B-B14F-4D97-AF65-F5344CB8AC3E}">
        <p14:creationId xmlns:p14="http://schemas.microsoft.com/office/powerpoint/2010/main" val="39261929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Language</a:t>
            </a:r>
            <a:r>
              <a:rPr lang="en-US" altLang="zh-CN" sz="2000" b="1" dirty="0">
                <a:solidFill>
                  <a:schemeClr val="tx1"/>
                </a:solidFill>
              </a:rPr>
              <a:t>: </a:t>
            </a:r>
            <a:r>
              <a:rPr lang="en-CA" altLang="zh-CN" sz="2000" dirty="0">
                <a:solidFill>
                  <a:schemeClr val="tx1"/>
                </a:solidFill>
              </a:rPr>
              <a:t>TypeScript,</a:t>
            </a:r>
            <a:r>
              <a:rPr lang="en-US" altLang="zh-CN" sz="2000" dirty="0">
                <a:solidFill>
                  <a:schemeClr val="tx1"/>
                </a:solidFill>
              </a:rPr>
              <a:t> </a:t>
            </a:r>
            <a:r>
              <a:rPr lang="en-CA" altLang="zh-CN" sz="2000" dirty="0">
                <a:solidFill>
                  <a:schemeClr val="tx1"/>
                </a:solidFill>
              </a:rPr>
              <a:t>JavaScript</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Environment: </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rgbClr val="FF0000"/>
                </a:solidFill>
              </a:rPr>
              <a:t>Server setting, server for model training and project deployment? </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Node 18   </a:t>
            </a:r>
            <a:r>
              <a:rPr lang="en-US" altLang="zh-TW" sz="1600" dirty="0">
                <a:solidFill>
                  <a:schemeClr val="tx1"/>
                </a:solidFill>
                <a:hlinkClick r:id="rId3"/>
              </a:rPr>
              <a:t>https://nodejs.org/en</a:t>
            </a:r>
            <a:r>
              <a:rPr lang="en-US" altLang="zh-TW" sz="1600" dirty="0">
                <a:solidFill>
                  <a:schemeClr val="tx1"/>
                </a:solidFill>
              </a:rPr>
              <a:t> </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Tools: </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r>
              <a:rPr lang="en-US" altLang="zh-TW" sz="2000" dirty="0">
                <a:solidFill>
                  <a:schemeClr val="tx1"/>
                </a:solidFill>
              </a:rPr>
              <a:t>chatGPT3.5 API  </a:t>
            </a:r>
            <a:r>
              <a:rPr lang="en-US" altLang="zh-TW" sz="1600" dirty="0">
                <a:solidFill>
                  <a:schemeClr val="tx1"/>
                </a:solidFill>
                <a:hlinkClick r:id="rId4"/>
              </a:rPr>
              <a:t>https://platform.openai.com/docs/api-reference/introduction</a:t>
            </a: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Font typeface="Wingdings" pitchFamily="2" charset="2"/>
              <a:buAutoNum type="arabicParenR" startAt="2"/>
              <a:defRPr/>
            </a:pPr>
            <a:r>
              <a:rPr lang="en-US" altLang="zh-TW" sz="2000" dirty="0" err="1">
                <a:solidFill>
                  <a:schemeClr val="tx1"/>
                </a:solidFill>
              </a:rPr>
              <a:t>Vercel</a:t>
            </a:r>
            <a:r>
              <a:rPr lang="en-US" altLang="zh-TW" sz="2000" dirty="0">
                <a:solidFill>
                  <a:schemeClr val="tx1"/>
                </a:solidFill>
              </a:rPr>
              <a:t>  </a:t>
            </a:r>
            <a:r>
              <a:rPr lang="en-US" altLang="zh-TW" sz="1600" dirty="0">
                <a:solidFill>
                  <a:schemeClr val="tx1"/>
                </a:solidFill>
                <a:hlinkClick r:id="rId5"/>
              </a:rPr>
              <a:t>https://vercel.com/features/edge-functions</a:t>
            </a:r>
            <a:r>
              <a:rPr lang="en-US" altLang="zh-TW" sz="1600" dirty="0">
                <a:solidFill>
                  <a:schemeClr val="tx1"/>
                </a:solidFill>
              </a:rPr>
              <a:t> </a:t>
            </a:r>
          </a:p>
          <a:p>
            <a:pPr marL="457200" indent="-457200" eaLnBrk="1" fontAlgn="auto" hangingPunct="1">
              <a:lnSpc>
                <a:spcPts val="2200"/>
              </a:lnSpc>
              <a:spcBef>
                <a:spcPts val="0"/>
              </a:spcBef>
              <a:spcAft>
                <a:spcPts val="0"/>
              </a:spcAft>
              <a:buClr>
                <a:schemeClr val="tx1">
                  <a:lumMod val="50000"/>
                  <a:lumOff val="50000"/>
                </a:schemeClr>
              </a:buClr>
              <a:buAutoNum type="arabicParenR" startAt="2"/>
              <a:defRPr/>
            </a:pPr>
            <a:r>
              <a:rPr lang="en-US" altLang="zh-TW" sz="2000" dirty="0">
                <a:solidFill>
                  <a:schemeClr val="tx1"/>
                </a:solidFill>
              </a:rPr>
              <a:t>Redis   </a:t>
            </a:r>
            <a:r>
              <a:rPr lang="en-US" altLang="zh-TW" sz="1600" dirty="0">
                <a:solidFill>
                  <a:schemeClr val="tx1"/>
                </a:solidFill>
                <a:hlinkClick r:id="rId6"/>
              </a:rPr>
              <a:t>https://redis.io/</a:t>
            </a:r>
            <a:r>
              <a:rPr lang="en-US" altLang="zh-TW" sz="1600" dirty="0">
                <a:solidFill>
                  <a:schemeClr val="tx1"/>
                </a:solidFill>
              </a:rPr>
              <a:t> </a:t>
            </a:r>
          </a:p>
          <a:p>
            <a:pPr marL="457200" indent="-457200" eaLnBrk="1" fontAlgn="auto" hangingPunct="1">
              <a:lnSpc>
                <a:spcPts val="2200"/>
              </a:lnSpc>
              <a:spcBef>
                <a:spcPts val="0"/>
              </a:spcBef>
              <a:spcAft>
                <a:spcPts val="0"/>
              </a:spcAft>
              <a:buClr>
                <a:schemeClr val="tx1">
                  <a:lumMod val="50000"/>
                  <a:lumOff val="50000"/>
                </a:schemeClr>
              </a:buClr>
              <a:buAutoNum type="arabicParenR" startAt="2"/>
              <a:defRPr/>
            </a:pPr>
            <a:r>
              <a:rPr lang="en-US" altLang="zh-TW" sz="2000" dirty="0">
                <a:solidFill>
                  <a:srgbClr val="FF0000"/>
                </a:solidFill>
              </a:rPr>
              <a:t>…..?</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8</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Implementation</a:t>
            </a:r>
          </a:p>
        </p:txBody>
      </p:sp>
    </p:spTree>
    <p:extLst>
      <p:ext uri="{BB962C8B-B14F-4D97-AF65-F5344CB8AC3E}">
        <p14:creationId xmlns:p14="http://schemas.microsoft.com/office/powerpoint/2010/main" val="34363745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7091" y="1330525"/>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Text content analysis</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Find high-quality comments and bullet screen based on </a:t>
            </a:r>
            <a:r>
              <a:rPr lang="en-US" altLang="zh-TW" sz="2000" dirty="0">
                <a:solidFill>
                  <a:srgbClr val="FF0000"/>
                </a:solidFill>
              </a:rPr>
              <a:t>sematic distance?</a:t>
            </a:r>
            <a:r>
              <a:rPr lang="en-US" altLang="zh-TW" sz="2000" dirty="0">
                <a:solidFill>
                  <a:schemeClr val="tx1"/>
                </a:solidFill>
              </a:rPr>
              <a:t>, use them together with video title and description to generate video summary</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9</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pic>
        <p:nvPicPr>
          <p:cNvPr id="7" name="图片 6">
            <a:extLst>
              <a:ext uri="{FF2B5EF4-FFF2-40B4-BE49-F238E27FC236}">
                <a16:creationId xmlns:a16="http://schemas.microsoft.com/office/drawing/2014/main" id="{B95D5983-07BF-D8CE-405E-888D3E2C322E}"/>
              </a:ext>
            </a:extLst>
          </p:cNvPr>
          <p:cNvPicPr>
            <a:picLocks noChangeAspect="1"/>
          </p:cNvPicPr>
          <p:nvPr/>
        </p:nvPicPr>
        <p:blipFill rotWithShape="1">
          <a:blip r:embed="rId3">
            <a:extLst>
              <a:ext uri="{28A0092B-C50C-407E-A947-70E740481C1C}">
                <a14:useLocalDpi xmlns:a14="http://schemas.microsoft.com/office/drawing/2010/main" val="0"/>
              </a:ext>
            </a:extLst>
          </a:blip>
          <a:srcRect r="39879"/>
          <a:stretch/>
        </p:blipFill>
        <p:spPr>
          <a:xfrm>
            <a:off x="185195" y="2692424"/>
            <a:ext cx="2644143" cy="688049"/>
          </a:xfrm>
          <a:prstGeom prst="rect">
            <a:avLst/>
          </a:prstGeom>
        </p:spPr>
      </p:pic>
      <p:pic>
        <p:nvPicPr>
          <p:cNvPr id="9" name="图片 8">
            <a:extLst>
              <a:ext uri="{FF2B5EF4-FFF2-40B4-BE49-F238E27FC236}">
                <a16:creationId xmlns:a16="http://schemas.microsoft.com/office/drawing/2014/main" id="{757D882E-E9B9-2DFF-C686-CDA535B7C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066" y="2694265"/>
            <a:ext cx="1786152" cy="2523911"/>
          </a:xfrm>
          <a:prstGeom prst="rect">
            <a:avLst/>
          </a:prstGeom>
        </p:spPr>
      </p:pic>
      <p:pic>
        <p:nvPicPr>
          <p:cNvPr id="11" name="图片 10">
            <a:extLst>
              <a:ext uri="{FF2B5EF4-FFF2-40B4-BE49-F238E27FC236}">
                <a16:creationId xmlns:a16="http://schemas.microsoft.com/office/drawing/2014/main" id="{BCD94F72-52BA-D74A-01CF-706E15FE0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195" y="3409287"/>
            <a:ext cx="2644142" cy="1867425"/>
          </a:xfrm>
          <a:prstGeom prst="rect">
            <a:avLst/>
          </a:prstGeom>
        </p:spPr>
      </p:pic>
      <p:sp>
        <p:nvSpPr>
          <p:cNvPr id="12" name="文本框 11">
            <a:extLst>
              <a:ext uri="{FF2B5EF4-FFF2-40B4-BE49-F238E27FC236}">
                <a16:creationId xmlns:a16="http://schemas.microsoft.com/office/drawing/2014/main" id="{D46DA080-6361-9D10-8A4D-E8E2660902AC}"/>
              </a:ext>
            </a:extLst>
          </p:cNvPr>
          <p:cNvSpPr txBox="1"/>
          <p:nvPr/>
        </p:nvSpPr>
        <p:spPr>
          <a:xfrm>
            <a:off x="5498367" y="2744060"/>
            <a:ext cx="2882096" cy="584775"/>
          </a:xfrm>
          <a:prstGeom prst="rect">
            <a:avLst/>
          </a:prstGeom>
          <a:noFill/>
        </p:spPr>
        <p:txBody>
          <a:bodyPr wrap="square" rtlCol="0">
            <a:spAutoFit/>
          </a:bodyPr>
          <a:lstStyle/>
          <a:p>
            <a:r>
              <a:rPr kumimoji="1" lang="en-CA" altLang="zh-CN" sz="1600" dirty="0">
                <a:solidFill>
                  <a:srgbClr val="FF0000"/>
                </a:solidFill>
              </a:rPr>
              <a:t>Top-20 comments?</a:t>
            </a:r>
          </a:p>
          <a:p>
            <a:r>
              <a:rPr kumimoji="1" lang="en-US" altLang="zh-CN" sz="1600" dirty="0">
                <a:solidFill>
                  <a:srgbClr val="FF0000"/>
                </a:solidFill>
              </a:rPr>
              <a:t>…</a:t>
            </a:r>
            <a:endParaRPr kumimoji="1" lang="zh-CN" altLang="en-US" sz="1600" dirty="0">
              <a:solidFill>
                <a:srgbClr val="FF0000"/>
              </a:solidFill>
            </a:endParaRPr>
          </a:p>
        </p:txBody>
      </p:sp>
      <p:pic>
        <p:nvPicPr>
          <p:cNvPr id="14" name="图片 13">
            <a:extLst>
              <a:ext uri="{FF2B5EF4-FFF2-40B4-BE49-F238E27FC236}">
                <a16:creationId xmlns:a16="http://schemas.microsoft.com/office/drawing/2014/main" id="{F7C08124-19E8-63FE-2007-F7E0121C630C}"/>
              </a:ext>
            </a:extLst>
          </p:cNvPr>
          <p:cNvPicPr>
            <a:picLocks noChangeAspect="1"/>
          </p:cNvPicPr>
          <p:nvPr/>
        </p:nvPicPr>
        <p:blipFill rotWithShape="1">
          <a:blip r:embed="rId6">
            <a:extLst>
              <a:ext uri="{28A0092B-C50C-407E-A947-70E740481C1C}">
                <a14:useLocalDpi xmlns:a14="http://schemas.microsoft.com/office/drawing/2010/main" val="0"/>
              </a:ext>
            </a:extLst>
          </a:blip>
          <a:srcRect t="4563"/>
          <a:stretch/>
        </p:blipFill>
        <p:spPr>
          <a:xfrm>
            <a:off x="5244040" y="4016415"/>
            <a:ext cx="3434444" cy="1959883"/>
          </a:xfrm>
          <a:prstGeom prst="rect">
            <a:avLst/>
          </a:prstGeom>
        </p:spPr>
      </p:pic>
      <p:sp>
        <p:nvSpPr>
          <p:cNvPr id="15" name="虚尾箭头 14">
            <a:extLst>
              <a:ext uri="{FF2B5EF4-FFF2-40B4-BE49-F238E27FC236}">
                <a16:creationId xmlns:a16="http://schemas.microsoft.com/office/drawing/2014/main" id="{EA1F0E3E-ADBA-53E3-EB98-D2934794B370}"/>
              </a:ext>
            </a:extLst>
          </p:cNvPr>
          <p:cNvSpPr/>
          <p:nvPr/>
        </p:nvSpPr>
        <p:spPr>
          <a:xfrm rot="1772661">
            <a:off x="4406322" y="4403170"/>
            <a:ext cx="709248" cy="397301"/>
          </a:xfrm>
          <a:prstGeom prst="stripedRightArrow">
            <a:avLst/>
          </a:prstGeom>
          <a:ln w="19050">
            <a:extLst>
              <a:ext uri="{C807C97D-BFC1-408E-A445-0C87EB9F89A2}">
                <ask:lineSketchStyleProps xmlns:ask="http://schemas.microsoft.com/office/drawing/2018/sketchyshapes" sd="1219033472">
                  <a:custGeom>
                    <a:avLst/>
                    <a:gdLst>
                      <a:gd name="connsiteX0" fmla="*/ 0 w 709248"/>
                      <a:gd name="connsiteY0" fmla="*/ 99325 h 397301"/>
                      <a:gd name="connsiteX1" fmla="*/ 12416 w 709248"/>
                      <a:gd name="connsiteY1" fmla="*/ 99325 h 397301"/>
                      <a:gd name="connsiteX2" fmla="*/ 12416 w 709248"/>
                      <a:gd name="connsiteY2" fmla="*/ 297976 h 397301"/>
                      <a:gd name="connsiteX3" fmla="*/ 0 w 709248"/>
                      <a:gd name="connsiteY3" fmla="*/ 297976 h 397301"/>
                      <a:gd name="connsiteX4" fmla="*/ 0 w 709248"/>
                      <a:gd name="connsiteY4" fmla="*/ 99325 h 397301"/>
                      <a:gd name="connsiteX5" fmla="*/ 24831 w 709248"/>
                      <a:gd name="connsiteY5" fmla="*/ 99325 h 397301"/>
                      <a:gd name="connsiteX6" fmla="*/ 49663 w 709248"/>
                      <a:gd name="connsiteY6" fmla="*/ 99325 h 397301"/>
                      <a:gd name="connsiteX7" fmla="*/ 49663 w 709248"/>
                      <a:gd name="connsiteY7" fmla="*/ 297976 h 397301"/>
                      <a:gd name="connsiteX8" fmla="*/ 24831 w 709248"/>
                      <a:gd name="connsiteY8" fmla="*/ 297976 h 397301"/>
                      <a:gd name="connsiteX9" fmla="*/ 24831 w 709248"/>
                      <a:gd name="connsiteY9" fmla="*/ 99325 h 397301"/>
                      <a:gd name="connsiteX10" fmla="*/ 62078 w 709248"/>
                      <a:gd name="connsiteY10" fmla="*/ 99325 h 397301"/>
                      <a:gd name="connsiteX11" fmla="*/ 510598 w 709248"/>
                      <a:gd name="connsiteY11" fmla="*/ 99325 h 397301"/>
                      <a:gd name="connsiteX12" fmla="*/ 510598 w 709248"/>
                      <a:gd name="connsiteY12" fmla="*/ 0 h 397301"/>
                      <a:gd name="connsiteX13" fmla="*/ 709248 w 709248"/>
                      <a:gd name="connsiteY13" fmla="*/ 198651 h 397301"/>
                      <a:gd name="connsiteX14" fmla="*/ 510598 w 709248"/>
                      <a:gd name="connsiteY14" fmla="*/ 397301 h 397301"/>
                      <a:gd name="connsiteX15" fmla="*/ 510598 w 709248"/>
                      <a:gd name="connsiteY15" fmla="*/ 297976 h 397301"/>
                      <a:gd name="connsiteX16" fmla="*/ 62078 w 709248"/>
                      <a:gd name="connsiteY16" fmla="*/ 297976 h 397301"/>
                      <a:gd name="connsiteX17" fmla="*/ 62078 w 709248"/>
                      <a:gd name="connsiteY17" fmla="*/ 99325 h 3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9248" h="397301" fill="none" extrusionOk="0">
                        <a:moveTo>
                          <a:pt x="0" y="99325"/>
                        </a:moveTo>
                        <a:cubicBezTo>
                          <a:pt x="6044" y="98781"/>
                          <a:pt x="8977" y="99014"/>
                          <a:pt x="12416" y="99325"/>
                        </a:cubicBezTo>
                        <a:cubicBezTo>
                          <a:pt x="13059" y="164331"/>
                          <a:pt x="4964" y="214834"/>
                          <a:pt x="12416" y="297976"/>
                        </a:cubicBezTo>
                        <a:cubicBezTo>
                          <a:pt x="9436" y="298010"/>
                          <a:pt x="5743" y="298171"/>
                          <a:pt x="0" y="297976"/>
                        </a:cubicBezTo>
                        <a:cubicBezTo>
                          <a:pt x="2419" y="205392"/>
                          <a:pt x="5356" y="139435"/>
                          <a:pt x="0" y="99325"/>
                        </a:cubicBezTo>
                        <a:close/>
                        <a:moveTo>
                          <a:pt x="24831" y="99325"/>
                        </a:moveTo>
                        <a:cubicBezTo>
                          <a:pt x="32507" y="100343"/>
                          <a:pt x="39767" y="99915"/>
                          <a:pt x="49663" y="99325"/>
                        </a:cubicBezTo>
                        <a:cubicBezTo>
                          <a:pt x="49767" y="153221"/>
                          <a:pt x="55553" y="220740"/>
                          <a:pt x="49663" y="297976"/>
                        </a:cubicBezTo>
                        <a:cubicBezTo>
                          <a:pt x="39138" y="296936"/>
                          <a:pt x="31088" y="297637"/>
                          <a:pt x="24831" y="297976"/>
                        </a:cubicBezTo>
                        <a:cubicBezTo>
                          <a:pt x="22199" y="227800"/>
                          <a:pt x="19514" y="166475"/>
                          <a:pt x="24831" y="99325"/>
                        </a:cubicBezTo>
                        <a:close/>
                        <a:moveTo>
                          <a:pt x="62078" y="99325"/>
                        </a:moveTo>
                        <a:cubicBezTo>
                          <a:pt x="197754" y="84634"/>
                          <a:pt x="328158" y="88938"/>
                          <a:pt x="510598" y="99325"/>
                        </a:cubicBezTo>
                        <a:cubicBezTo>
                          <a:pt x="508785" y="62360"/>
                          <a:pt x="513219" y="31779"/>
                          <a:pt x="510598" y="0"/>
                        </a:cubicBezTo>
                        <a:cubicBezTo>
                          <a:pt x="569026" y="74418"/>
                          <a:pt x="627375" y="114424"/>
                          <a:pt x="709248" y="198651"/>
                        </a:cubicBezTo>
                        <a:cubicBezTo>
                          <a:pt x="634764" y="270665"/>
                          <a:pt x="578999" y="346906"/>
                          <a:pt x="510598" y="397301"/>
                        </a:cubicBezTo>
                        <a:cubicBezTo>
                          <a:pt x="508803" y="368956"/>
                          <a:pt x="510230" y="329940"/>
                          <a:pt x="510598" y="297976"/>
                        </a:cubicBezTo>
                        <a:cubicBezTo>
                          <a:pt x="359061" y="319094"/>
                          <a:pt x="168165" y="295700"/>
                          <a:pt x="62078" y="297976"/>
                        </a:cubicBezTo>
                        <a:cubicBezTo>
                          <a:pt x="59403" y="205332"/>
                          <a:pt x="55917" y="147526"/>
                          <a:pt x="62078" y="99325"/>
                        </a:cubicBezTo>
                        <a:close/>
                      </a:path>
                      <a:path w="709248" h="397301" stroke="0" extrusionOk="0">
                        <a:moveTo>
                          <a:pt x="0" y="99325"/>
                        </a:moveTo>
                        <a:cubicBezTo>
                          <a:pt x="3063" y="99373"/>
                          <a:pt x="6280" y="99840"/>
                          <a:pt x="12416" y="99325"/>
                        </a:cubicBezTo>
                        <a:cubicBezTo>
                          <a:pt x="2913" y="144922"/>
                          <a:pt x="12229" y="209209"/>
                          <a:pt x="12416" y="297976"/>
                        </a:cubicBezTo>
                        <a:cubicBezTo>
                          <a:pt x="7892" y="297541"/>
                          <a:pt x="5715" y="298366"/>
                          <a:pt x="0" y="297976"/>
                        </a:cubicBezTo>
                        <a:cubicBezTo>
                          <a:pt x="-2581" y="229117"/>
                          <a:pt x="5606" y="171413"/>
                          <a:pt x="0" y="99325"/>
                        </a:cubicBezTo>
                        <a:close/>
                        <a:moveTo>
                          <a:pt x="24831" y="99325"/>
                        </a:moveTo>
                        <a:cubicBezTo>
                          <a:pt x="36827" y="98581"/>
                          <a:pt x="39754" y="99508"/>
                          <a:pt x="49663" y="99325"/>
                        </a:cubicBezTo>
                        <a:cubicBezTo>
                          <a:pt x="40568" y="161743"/>
                          <a:pt x="46501" y="253575"/>
                          <a:pt x="49663" y="297976"/>
                        </a:cubicBezTo>
                        <a:cubicBezTo>
                          <a:pt x="43472" y="298912"/>
                          <a:pt x="32825" y="298665"/>
                          <a:pt x="24831" y="297976"/>
                        </a:cubicBezTo>
                        <a:cubicBezTo>
                          <a:pt x="23640" y="257907"/>
                          <a:pt x="17990" y="142598"/>
                          <a:pt x="24831" y="99325"/>
                        </a:cubicBezTo>
                        <a:close/>
                        <a:moveTo>
                          <a:pt x="62078" y="99325"/>
                        </a:moveTo>
                        <a:cubicBezTo>
                          <a:pt x="179524" y="85740"/>
                          <a:pt x="366929" y="120083"/>
                          <a:pt x="510598" y="99325"/>
                        </a:cubicBezTo>
                        <a:cubicBezTo>
                          <a:pt x="509863" y="76626"/>
                          <a:pt x="511047" y="38618"/>
                          <a:pt x="510598" y="0"/>
                        </a:cubicBezTo>
                        <a:cubicBezTo>
                          <a:pt x="565076" y="50770"/>
                          <a:pt x="670809" y="151888"/>
                          <a:pt x="709248" y="198651"/>
                        </a:cubicBezTo>
                        <a:cubicBezTo>
                          <a:pt x="631478" y="273671"/>
                          <a:pt x="572264" y="344334"/>
                          <a:pt x="510598" y="397301"/>
                        </a:cubicBezTo>
                        <a:cubicBezTo>
                          <a:pt x="509642" y="354046"/>
                          <a:pt x="506208" y="342996"/>
                          <a:pt x="510598" y="297976"/>
                        </a:cubicBezTo>
                        <a:cubicBezTo>
                          <a:pt x="420605" y="314564"/>
                          <a:pt x="224294" y="301007"/>
                          <a:pt x="62078" y="297976"/>
                        </a:cubicBezTo>
                        <a:cubicBezTo>
                          <a:pt x="60270" y="231842"/>
                          <a:pt x="64643" y="144498"/>
                          <a:pt x="62078" y="99325"/>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47875823"/>
      </p:ext>
    </p:extLst>
  </p:cSld>
  <p:clrMapOvr>
    <a:masterClrMapping/>
  </p:clrMapOvr>
  <p:transition/>
</p:sld>
</file>

<file path=ppt/theme/theme1.xml><?xml version="1.0" encoding="utf-8"?>
<a:theme xmlns:a="http://schemas.openxmlformats.org/drawingml/2006/main" name="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5561</TotalTime>
  <Words>1174</Words>
  <Application>Microsoft Macintosh PowerPoint</Application>
  <PresentationFormat>全屏显示(4:3)</PresentationFormat>
  <Paragraphs>195</Paragraphs>
  <Slides>13</Slides>
  <Notes>12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Arial</vt:lpstr>
      <vt:lpstr>Calibri</vt:lpstr>
      <vt:lpstr>Wingdings</vt:lpstr>
      <vt:lpstr>PolyU PowerPoint Template</vt:lpstr>
      <vt:lpstr>PowerPoint 演示文稿</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Lee</dc:creator>
  <cp:lastModifiedBy>HUA, Jiayi [Student]</cp:lastModifiedBy>
  <cp:revision>233</cp:revision>
  <cp:lastPrinted>2015-04-08T03:06:59Z</cp:lastPrinted>
  <dcterms:created xsi:type="dcterms:W3CDTF">2015-04-02T03:17:25Z</dcterms:created>
  <dcterms:modified xsi:type="dcterms:W3CDTF">2023-04-14T15:37:47Z</dcterms:modified>
</cp:coreProperties>
</file>